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Sansita"/>
      <p:regular r:id="rId21"/>
      <p:bold r:id="rId22"/>
      <p:italic r:id="rId23"/>
      <p:boldItalic r:id="rId24"/>
    </p:embeddedFont>
    <p:embeddedFont>
      <p:font typeface="DM Sans"/>
      <p:bold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7" roundtripDataSignature="AMtx7mjthF1MEXXz7TXld30N6TM+d1Cl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Sansita-bold.fntdata"/><Relationship Id="rId21" Type="http://schemas.openxmlformats.org/officeDocument/2006/relationships/font" Target="fonts/Sansita-regular.fntdata"/><Relationship Id="rId24" Type="http://schemas.openxmlformats.org/officeDocument/2006/relationships/font" Target="fonts/Sansita-boldItalic.fntdata"/><Relationship Id="rId23" Type="http://schemas.openxmlformats.org/officeDocument/2006/relationships/font" Target="fonts/Sansit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-boldItalic.fntdata"/><Relationship Id="rId25" Type="http://schemas.openxmlformats.org/officeDocument/2006/relationships/font" Target="fonts/DMSans-bold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hyperlink" Target="https://www.ibm.com/downloads/documents/us-en/107a02e94948f4ec" TargetMode="External"/><Relationship Id="rId5" Type="http://schemas.openxmlformats.org/officeDocument/2006/relationships/hyperlink" Target="https://www.ibm.com/downloads/documents/us-en/107a02e94948f4ec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7.xml"/><Relationship Id="rId10" Type="http://schemas.openxmlformats.org/officeDocument/2006/relationships/slide" Target="/ppt/slides/slide7.xml"/><Relationship Id="rId13" Type="http://schemas.openxmlformats.org/officeDocument/2006/relationships/slide" Target="/ppt/slides/slide6.xml"/><Relationship Id="rId12" Type="http://schemas.openxmlformats.org/officeDocument/2006/relationships/slide" Target="/ppt/slides/slide9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10.xml"/><Relationship Id="rId4" Type="http://schemas.openxmlformats.org/officeDocument/2006/relationships/image" Target="../media/image8.png"/><Relationship Id="rId9" Type="http://schemas.openxmlformats.org/officeDocument/2006/relationships/slide" Target="/ppt/slides/slide6.xml"/><Relationship Id="rId15" Type="http://schemas.openxmlformats.org/officeDocument/2006/relationships/slide" Target="/ppt/slides/slide9.xml"/><Relationship Id="rId14" Type="http://schemas.openxmlformats.org/officeDocument/2006/relationships/slide" Target="/ppt/slides/slide6.xml"/><Relationship Id="rId17" Type="http://schemas.openxmlformats.org/officeDocument/2006/relationships/image" Target="../media/image12.png"/><Relationship Id="rId16" Type="http://schemas.openxmlformats.org/officeDocument/2006/relationships/slide" Target="/ppt/slides/slide7.xml"/><Relationship Id="rId5" Type="http://schemas.openxmlformats.org/officeDocument/2006/relationships/slide" Target="/ppt/slides/slide10.xml"/><Relationship Id="rId6" Type="http://schemas.openxmlformats.org/officeDocument/2006/relationships/slide" Target="/ppt/slides/slide10.xml"/><Relationship Id="rId7" Type="http://schemas.openxmlformats.org/officeDocument/2006/relationships/image" Target="../media/image3.png"/><Relationship Id="rId8" Type="http://schemas.openxmlformats.org/officeDocument/2006/relationships/slide" Target="/ppt/slides/slide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hyperlink" Target="https://www.secureworld.io/industry-news/smb-alarming-cybersecurity-risks#:~:text=46%25%20of%20all%20cyber%20breaches,cost%20between%20%24826%20and%20%24653%2C587." TargetMode="External"/><Relationship Id="rId5" Type="http://schemas.openxmlformats.org/officeDocument/2006/relationships/image" Target="../media/image20.png"/><Relationship Id="rId6" Type="http://schemas.openxmlformats.org/officeDocument/2006/relationships/image" Target="../media/image18.png"/><Relationship Id="rId7" Type="http://schemas.openxmlformats.org/officeDocument/2006/relationships/hyperlink" Target="https://www.ipx1031.com/fraud-and-identity-theft-in-america/" TargetMode="External"/><Relationship Id="rId8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hyperlink" Target="https://www.ibm.com/downloads/documents/us-en/107a02e94948f4ec" TargetMode="External"/><Relationship Id="rId5" Type="http://schemas.openxmlformats.org/officeDocument/2006/relationships/hyperlink" Target="https://www.embroker.com/blog/cost-of-a-data-breach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23.png"/><Relationship Id="rId7" Type="http://schemas.openxmlformats.org/officeDocument/2006/relationships/image" Target="../media/image28.png"/><Relationship Id="rId8" Type="http://schemas.openxmlformats.org/officeDocument/2006/relationships/hyperlink" Target="https://www.proofpoint.com/sites/default/files/threat-reports/pfpt-us-tr-state-of-the-phish-2024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356121" y="323027"/>
            <a:ext cx="17560078" cy="9609583"/>
            <a:chOff x="0" y="0"/>
            <a:chExt cx="4624876" cy="2530919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4624876" cy="2530919"/>
            </a:xfrm>
            <a:custGeom>
              <a:rect b="b" l="l" r="r" t="t"/>
              <a:pathLst>
                <a:path extrusionOk="0" h="2530919" w="4624876">
                  <a:moveTo>
                    <a:pt x="13226" y="0"/>
                  </a:moveTo>
                  <a:lnTo>
                    <a:pt x="4611650" y="0"/>
                  </a:lnTo>
                  <a:cubicBezTo>
                    <a:pt x="4615158" y="0"/>
                    <a:pt x="4618522" y="1393"/>
                    <a:pt x="4621002" y="3874"/>
                  </a:cubicBezTo>
                  <a:cubicBezTo>
                    <a:pt x="4623483" y="6354"/>
                    <a:pt x="4624876" y="9719"/>
                    <a:pt x="4624876" y="13226"/>
                  </a:cubicBezTo>
                  <a:lnTo>
                    <a:pt x="4624876" y="2517692"/>
                  </a:lnTo>
                  <a:cubicBezTo>
                    <a:pt x="4624876" y="2524997"/>
                    <a:pt x="4618954" y="2530919"/>
                    <a:pt x="4611650" y="2530919"/>
                  </a:cubicBezTo>
                  <a:lnTo>
                    <a:pt x="13226" y="2530919"/>
                  </a:lnTo>
                  <a:cubicBezTo>
                    <a:pt x="5922" y="2530919"/>
                    <a:pt x="0" y="2524997"/>
                    <a:pt x="0" y="2517692"/>
                  </a:cubicBezTo>
                  <a:lnTo>
                    <a:pt x="0" y="13226"/>
                  </a:lnTo>
                  <a:cubicBezTo>
                    <a:pt x="0" y="5922"/>
                    <a:pt x="5922" y="0"/>
                    <a:pt x="1322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85725">
              <a:solidFill>
                <a:srgbClr val="132B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0" y="19050"/>
              <a:ext cx="4624876" cy="2511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3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"/>
          <p:cNvSpPr txBox="1"/>
          <p:nvPr/>
        </p:nvSpPr>
        <p:spPr>
          <a:xfrm>
            <a:off x="6998643" y="1456231"/>
            <a:ext cx="42906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89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ATTENTION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3567530" y="2809353"/>
            <a:ext cx="11152800" cy="59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28755" lvl="1" marL="857512" marR="0" rtl="0" algn="l">
              <a:lnSpc>
                <a:spcPct val="109997"/>
              </a:lnSpc>
              <a:spcBef>
                <a:spcPts val="0"/>
              </a:spcBef>
              <a:spcAft>
                <a:spcPts val="0"/>
              </a:spcAft>
              <a:buClr>
                <a:srgbClr val="132B5E"/>
              </a:buClr>
              <a:buSzPts val="3971"/>
              <a:buFont typeface="Arial"/>
              <a:buChar char="•"/>
            </a:pPr>
            <a:r>
              <a:rPr b="0" i="0" lang="en-US" sz="3971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Use this document to teach your end-users why they need cybersecurity.</a:t>
            </a:r>
            <a:endParaRPr/>
          </a:p>
          <a:p>
            <a:pPr indent="0" lvl="0" marL="0" marR="0" rtl="0" algn="l">
              <a:lnSpc>
                <a:spcPct val="10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971" u="none" cap="none" strike="noStrike">
              <a:solidFill>
                <a:srgbClr val="132B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28755" lvl="1" marL="857512" marR="0" rtl="0" algn="l">
              <a:lnSpc>
                <a:spcPct val="109997"/>
              </a:lnSpc>
              <a:spcBef>
                <a:spcPts val="0"/>
              </a:spcBef>
              <a:spcAft>
                <a:spcPts val="0"/>
              </a:spcAft>
              <a:buClr>
                <a:srgbClr val="132B5E"/>
              </a:buClr>
              <a:buSzPts val="3971"/>
              <a:buFont typeface="Arial"/>
              <a:buChar char="•"/>
            </a:pPr>
            <a:r>
              <a:rPr b="0" i="0" lang="en-US" sz="3971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Remember to </a:t>
            </a:r>
            <a:r>
              <a:rPr b="1" i="0" lang="en-US" sz="3971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delete this slide</a:t>
            </a:r>
            <a:r>
              <a:rPr b="0" i="0" lang="en-US" sz="3971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 before presenting.</a:t>
            </a:r>
            <a:endParaRPr/>
          </a:p>
          <a:p>
            <a:pPr indent="0" lvl="0" marL="0" marR="0" rtl="0" algn="l">
              <a:lnSpc>
                <a:spcPct val="10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971" u="none" cap="none" strike="noStrike">
              <a:solidFill>
                <a:srgbClr val="132B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28755" lvl="1" marL="857512" marR="0" rtl="0" algn="l">
              <a:lnSpc>
                <a:spcPct val="109997"/>
              </a:lnSpc>
              <a:spcBef>
                <a:spcPts val="0"/>
              </a:spcBef>
              <a:spcAft>
                <a:spcPts val="0"/>
              </a:spcAft>
              <a:buClr>
                <a:srgbClr val="132B5E"/>
              </a:buClr>
              <a:buSzPts val="3971"/>
              <a:buFont typeface="Arial"/>
              <a:buChar char="•"/>
            </a:pPr>
            <a:r>
              <a:rPr b="0" i="0" lang="en-US" sz="3971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You may update this PPT with your own branding or present as is. B</a:t>
            </a:r>
            <a:r>
              <a:rPr lang="en-US" sz="3971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e sure to </a:t>
            </a:r>
            <a:r>
              <a:rPr b="1" lang="en-US" sz="3971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double check all formatting</a:t>
            </a:r>
            <a:r>
              <a:rPr lang="en-US" sz="3971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 before presenting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0"/>
          <p:cNvGrpSpPr/>
          <p:nvPr/>
        </p:nvGrpSpPr>
        <p:grpSpPr>
          <a:xfrm>
            <a:off x="1028700" y="2710725"/>
            <a:ext cx="9009237" cy="6729196"/>
            <a:chOff x="0" y="0"/>
            <a:chExt cx="1908757" cy="1425693"/>
          </a:xfrm>
        </p:grpSpPr>
        <p:sp>
          <p:nvSpPr>
            <p:cNvPr id="349" name="Google Shape;349;p10"/>
            <p:cNvSpPr/>
            <p:nvPr/>
          </p:nvSpPr>
          <p:spPr>
            <a:xfrm>
              <a:off x="0" y="0"/>
              <a:ext cx="1908757" cy="1425693"/>
            </a:xfrm>
            <a:custGeom>
              <a:rect b="b" l="l" r="r" t="t"/>
              <a:pathLst>
                <a:path extrusionOk="0" h="1425693" w="1908757">
                  <a:moveTo>
                    <a:pt x="23202" y="0"/>
                  </a:moveTo>
                  <a:lnTo>
                    <a:pt x="1885555" y="0"/>
                  </a:lnTo>
                  <a:cubicBezTo>
                    <a:pt x="1898369" y="0"/>
                    <a:pt x="1908757" y="10388"/>
                    <a:pt x="1908757" y="23202"/>
                  </a:cubicBezTo>
                  <a:lnTo>
                    <a:pt x="1908757" y="1402491"/>
                  </a:lnTo>
                  <a:cubicBezTo>
                    <a:pt x="1908757" y="1415305"/>
                    <a:pt x="1898369" y="1425693"/>
                    <a:pt x="1885555" y="1425693"/>
                  </a:cubicBezTo>
                  <a:lnTo>
                    <a:pt x="23202" y="1425693"/>
                  </a:lnTo>
                  <a:cubicBezTo>
                    <a:pt x="10388" y="1425693"/>
                    <a:pt x="0" y="1415305"/>
                    <a:pt x="0" y="1402491"/>
                  </a:cubicBezTo>
                  <a:lnTo>
                    <a:pt x="0" y="23202"/>
                  </a:lnTo>
                  <a:cubicBezTo>
                    <a:pt x="0" y="10388"/>
                    <a:pt x="10388" y="0"/>
                    <a:pt x="23202" y="0"/>
                  </a:cubicBezTo>
                  <a:close/>
                </a:path>
              </a:pathLst>
            </a:custGeom>
            <a:solidFill>
              <a:srgbClr val="132B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0"/>
            <p:cNvSpPr txBox="1"/>
            <p:nvPr/>
          </p:nvSpPr>
          <p:spPr>
            <a:xfrm>
              <a:off x="0" y="19050"/>
              <a:ext cx="1908757" cy="1406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3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1" name="Google Shape;351;p10"/>
          <p:cNvSpPr/>
          <p:nvPr/>
        </p:nvSpPr>
        <p:spPr>
          <a:xfrm>
            <a:off x="1303985" y="2911662"/>
            <a:ext cx="4126162" cy="2347644"/>
          </a:xfrm>
          <a:custGeom>
            <a:rect b="b" l="l" r="r" t="t"/>
            <a:pathLst>
              <a:path extrusionOk="0" h="2347644" w="4126162">
                <a:moveTo>
                  <a:pt x="0" y="0"/>
                </a:moveTo>
                <a:lnTo>
                  <a:pt x="4126162" y="0"/>
                </a:lnTo>
                <a:lnTo>
                  <a:pt x="4126162" y="2347644"/>
                </a:lnTo>
                <a:lnTo>
                  <a:pt x="0" y="23476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52" name="Google Shape;352;p10"/>
          <p:cNvGrpSpPr/>
          <p:nvPr/>
        </p:nvGrpSpPr>
        <p:grpSpPr>
          <a:xfrm>
            <a:off x="5635062" y="2911662"/>
            <a:ext cx="4127590" cy="2347644"/>
            <a:chOff x="0" y="0"/>
            <a:chExt cx="874499" cy="497388"/>
          </a:xfrm>
        </p:grpSpPr>
        <p:sp>
          <p:nvSpPr>
            <p:cNvPr id="353" name="Google Shape;353;p10"/>
            <p:cNvSpPr/>
            <p:nvPr/>
          </p:nvSpPr>
          <p:spPr>
            <a:xfrm>
              <a:off x="0" y="0"/>
              <a:ext cx="874499" cy="497388"/>
            </a:xfrm>
            <a:custGeom>
              <a:rect b="b" l="l" r="r" t="t"/>
              <a:pathLst>
                <a:path extrusionOk="0" h="497388" w="874499">
                  <a:moveTo>
                    <a:pt x="20632" y="0"/>
                  </a:moveTo>
                  <a:lnTo>
                    <a:pt x="853867" y="0"/>
                  </a:lnTo>
                  <a:cubicBezTo>
                    <a:pt x="865262" y="0"/>
                    <a:pt x="874499" y="9237"/>
                    <a:pt x="874499" y="20632"/>
                  </a:cubicBezTo>
                  <a:lnTo>
                    <a:pt x="874499" y="476755"/>
                  </a:lnTo>
                  <a:cubicBezTo>
                    <a:pt x="874499" y="482227"/>
                    <a:pt x="872325" y="487475"/>
                    <a:pt x="868456" y="491345"/>
                  </a:cubicBezTo>
                  <a:cubicBezTo>
                    <a:pt x="864587" y="495214"/>
                    <a:pt x="859339" y="497388"/>
                    <a:pt x="853867" y="497388"/>
                  </a:cubicBezTo>
                  <a:lnTo>
                    <a:pt x="20632" y="497388"/>
                  </a:lnTo>
                  <a:cubicBezTo>
                    <a:pt x="15160" y="497388"/>
                    <a:pt x="9912" y="495214"/>
                    <a:pt x="6043" y="491345"/>
                  </a:cubicBezTo>
                  <a:cubicBezTo>
                    <a:pt x="2174" y="487475"/>
                    <a:pt x="0" y="482227"/>
                    <a:pt x="0" y="476755"/>
                  </a:cubicBezTo>
                  <a:lnTo>
                    <a:pt x="0" y="20632"/>
                  </a:lnTo>
                  <a:cubicBezTo>
                    <a:pt x="0" y="15160"/>
                    <a:pt x="2174" y="9912"/>
                    <a:pt x="6043" y="6043"/>
                  </a:cubicBezTo>
                  <a:cubicBezTo>
                    <a:pt x="9912" y="2174"/>
                    <a:pt x="15160" y="0"/>
                    <a:pt x="20632" y="0"/>
                  </a:cubicBezTo>
                  <a:close/>
                </a:path>
              </a:pathLst>
            </a:custGeom>
            <a:solidFill>
              <a:srgbClr val="D8E9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0"/>
            <p:cNvSpPr txBox="1"/>
            <p:nvPr/>
          </p:nvSpPr>
          <p:spPr>
            <a:xfrm>
              <a:off x="0" y="19050"/>
              <a:ext cx="874499" cy="478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3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/>
          <p:nvPr/>
        </p:nvSpPr>
        <p:spPr>
          <a:xfrm>
            <a:off x="4789910" y="2562641"/>
            <a:ext cx="698041" cy="698041"/>
          </a:xfrm>
          <a:custGeom>
            <a:rect b="b" l="l" r="r" t="t"/>
            <a:pathLst>
              <a:path extrusionOk="0" h="698041" w="698041">
                <a:moveTo>
                  <a:pt x="0" y="0"/>
                </a:moveTo>
                <a:lnTo>
                  <a:pt x="698042" y="0"/>
                </a:lnTo>
                <a:lnTo>
                  <a:pt x="698042" y="698042"/>
                </a:lnTo>
                <a:lnTo>
                  <a:pt x="0" y="6980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56" name="Google Shape;356;p10"/>
          <p:cNvGrpSpPr/>
          <p:nvPr/>
        </p:nvGrpSpPr>
        <p:grpSpPr>
          <a:xfrm>
            <a:off x="9064611" y="2562641"/>
            <a:ext cx="698041" cy="698041"/>
            <a:chOff x="0" y="0"/>
            <a:chExt cx="812800" cy="812800"/>
          </a:xfrm>
        </p:grpSpPr>
        <p:sp>
          <p:nvSpPr>
            <p:cNvPr id="357" name="Google Shape;357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A31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0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3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10"/>
          <p:cNvSpPr/>
          <p:nvPr/>
        </p:nvSpPr>
        <p:spPr>
          <a:xfrm>
            <a:off x="9212694" y="2710725"/>
            <a:ext cx="401874" cy="401874"/>
          </a:xfrm>
          <a:custGeom>
            <a:rect b="b" l="l" r="r" t="t"/>
            <a:pathLst>
              <a:path extrusionOk="0" h="401874" w="401874">
                <a:moveTo>
                  <a:pt x="0" y="0"/>
                </a:moveTo>
                <a:lnTo>
                  <a:pt x="401874" y="0"/>
                </a:lnTo>
                <a:lnTo>
                  <a:pt x="401874" y="401874"/>
                </a:lnTo>
                <a:lnTo>
                  <a:pt x="0" y="4018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10"/>
          <p:cNvSpPr txBox="1"/>
          <p:nvPr/>
        </p:nvSpPr>
        <p:spPr>
          <a:xfrm>
            <a:off x="10514024" y="3231738"/>
            <a:ext cx="7007400" cy="56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132B5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Threats evolve constantly</a:t>
            </a:r>
            <a:endParaRPr/>
          </a:p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132B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59079" lvl="1" marL="51816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132B5E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Once a year training leaves you vulnerable</a:t>
            </a:r>
            <a:r>
              <a:rPr b="0" i="0" lang="en-US" sz="24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 to new threats throughout the year</a:t>
            </a:r>
            <a:endParaRPr/>
          </a:p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132B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59079" lvl="1" marL="51816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132B5E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Annual</a:t>
            </a:r>
            <a:r>
              <a:rPr b="0" i="0" lang="en-US" sz="24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 training tends to be </a:t>
            </a:r>
            <a:r>
              <a:rPr b="1" i="0" lang="en-US" sz="24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long and boring </a:t>
            </a:r>
            <a:r>
              <a:rPr b="0" i="0" lang="en-US" sz="24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(It’s like studying for your 6th-grade history test, only to immediately forget everything once you go on summer vacation.)</a:t>
            </a:r>
            <a:endParaRPr/>
          </a:p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132B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59079" lvl="1" marL="51816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132B5E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Frequent and shorte</a:t>
            </a:r>
            <a:r>
              <a:rPr b="0" i="0" lang="en-US" sz="24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r trainings are </a:t>
            </a:r>
            <a:r>
              <a:rPr b="1" i="0" lang="en-US" sz="24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easier to remember, more relevant</a:t>
            </a:r>
            <a:r>
              <a:rPr b="0" i="0" lang="en-US" sz="24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, and </a:t>
            </a:r>
            <a:r>
              <a:rPr b="1" i="0" lang="en-US" sz="24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more engaging</a:t>
            </a:r>
            <a:endParaRPr/>
          </a:p>
        </p:txBody>
      </p:sp>
      <p:sp>
        <p:nvSpPr>
          <p:cNvPr id="361" name="Google Shape;361;p10"/>
          <p:cNvSpPr txBox="1"/>
          <p:nvPr/>
        </p:nvSpPr>
        <p:spPr>
          <a:xfrm>
            <a:off x="2020827" y="965088"/>
            <a:ext cx="117270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96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Once a year security awareness training is too long, boring, and irrelevant</a:t>
            </a:r>
            <a:endParaRPr/>
          </a:p>
        </p:txBody>
      </p:sp>
      <p:sp>
        <p:nvSpPr>
          <p:cNvPr id="362" name="Google Shape;362;p10"/>
          <p:cNvSpPr txBox="1"/>
          <p:nvPr/>
        </p:nvSpPr>
        <p:spPr>
          <a:xfrm>
            <a:off x="902489" y="859665"/>
            <a:ext cx="893470" cy="1580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343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  <a:endParaRPr/>
          </a:p>
        </p:txBody>
      </p:sp>
      <p:sp>
        <p:nvSpPr>
          <p:cNvPr id="363" name="Google Shape;363;p10"/>
          <p:cNvSpPr txBox="1"/>
          <p:nvPr/>
        </p:nvSpPr>
        <p:spPr>
          <a:xfrm>
            <a:off x="5976173" y="3807134"/>
            <a:ext cx="3354585" cy="575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82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Everything you need to know to stay safe online</a:t>
            </a:r>
            <a:endParaRPr/>
          </a:p>
        </p:txBody>
      </p:sp>
      <p:sp>
        <p:nvSpPr>
          <p:cNvPr id="364" name="Google Shape;364;p10"/>
          <p:cNvSpPr txBox="1"/>
          <p:nvPr/>
        </p:nvSpPr>
        <p:spPr>
          <a:xfrm>
            <a:off x="1444307" y="5563970"/>
            <a:ext cx="3694500" cy="3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37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Duration: </a:t>
            </a:r>
            <a:r>
              <a:rPr b="0" i="0" lang="en-US" sz="2237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&lt;5 minutes</a:t>
            </a:r>
            <a:endParaRPr b="0" i="0" sz="2237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37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Frequency: </a:t>
            </a:r>
            <a:r>
              <a:rPr b="0" i="0" lang="en-US" sz="2237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 / month</a:t>
            </a:r>
            <a:endParaRPr b="0" i="0" sz="2237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37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Content:</a:t>
            </a:r>
            <a:r>
              <a:rPr b="0" i="0" lang="en-US" sz="2237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Engaging cartoon about a recent, real world cyber attack.</a:t>
            </a:r>
            <a:endParaRPr/>
          </a:p>
          <a:p>
            <a:pPr indent="0" lvl="0" marL="0" marR="0" rtl="0" algn="l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37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41549" lvl="1" marL="483099" marR="0" rtl="0" algn="l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37"/>
              <a:buFont typeface="Arial"/>
              <a:buChar char="•"/>
            </a:pPr>
            <a:r>
              <a:rPr b="0" i="0" lang="en-US" sz="2237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Digestible</a:t>
            </a:r>
            <a:endParaRPr/>
          </a:p>
          <a:p>
            <a:pPr indent="-241549" lvl="1" marL="483099" marR="0" rtl="0" algn="l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37"/>
              <a:buFont typeface="Arial"/>
              <a:buChar char="•"/>
            </a:pPr>
            <a:r>
              <a:rPr b="0" i="0" lang="en-US" sz="2237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Relevant</a:t>
            </a:r>
            <a:endParaRPr/>
          </a:p>
          <a:p>
            <a:pPr indent="-241549" lvl="1" marL="483099" marR="0" rtl="0" algn="l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37"/>
              <a:buFont typeface="Arial"/>
              <a:buChar char="•"/>
            </a:pPr>
            <a:r>
              <a:rPr b="0" i="0" lang="en-US" sz="2237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Engaging</a:t>
            </a:r>
            <a:endParaRPr/>
          </a:p>
        </p:txBody>
      </p:sp>
      <p:sp>
        <p:nvSpPr>
          <p:cNvPr id="365" name="Google Shape;365;p10"/>
          <p:cNvSpPr txBox="1"/>
          <p:nvPr/>
        </p:nvSpPr>
        <p:spPr>
          <a:xfrm>
            <a:off x="5849284" y="5531641"/>
            <a:ext cx="3913500" cy="3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37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Duration: </a:t>
            </a:r>
            <a:r>
              <a:rPr b="0" i="0" lang="en-US" sz="2237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 hour</a:t>
            </a:r>
            <a:endParaRPr b="0" i="0" sz="2237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37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Frequency: </a:t>
            </a:r>
            <a:r>
              <a:rPr b="0" i="0" lang="en-US" sz="2237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 / year</a:t>
            </a:r>
            <a:endParaRPr b="0" i="0" sz="2237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37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Content:</a:t>
            </a:r>
            <a:r>
              <a:rPr b="0" i="0" lang="en-US" sz="2237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An overview of everything you need to know about cybersecurity.</a:t>
            </a:r>
            <a:endParaRPr/>
          </a:p>
          <a:p>
            <a:pPr indent="0" lvl="0" marL="0" marR="0" rtl="0" algn="l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37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41549" lvl="1" marL="483099" marR="0" rtl="0" algn="l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37"/>
              <a:buFont typeface="Arial"/>
              <a:buChar char="•"/>
            </a:pPr>
            <a:r>
              <a:rPr b="0" i="0" lang="en-US" sz="2237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Overwhelming</a:t>
            </a:r>
            <a:endParaRPr/>
          </a:p>
          <a:p>
            <a:pPr indent="-241549" lvl="1" marL="483099" marR="0" rtl="0" algn="l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37"/>
              <a:buFont typeface="Arial"/>
              <a:buChar char="•"/>
            </a:pPr>
            <a:r>
              <a:rPr b="0" i="0" lang="en-US" sz="2237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Irrelevant</a:t>
            </a:r>
            <a:endParaRPr/>
          </a:p>
          <a:p>
            <a:pPr indent="-241549" lvl="1" marL="483099" marR="0" rtl="0" algn="l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37"/>
              <a:buFont typeface="Arial"/>
              <a:buChar char="•"/>
            </a:pPr>
            <a:r>
              <a:rPr b="0" i="0" lang="en-US" sz="2237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Boring</a:t>
            </a:r>
            <a:endParaRPr/>
          </a:p>
        </p:txBody>
      </p:sp>
      <p:cxnSp>
        <p:nvCxnSpPr>
          <p:cNvPr id="366" name="Google Shape;366;p10"/>
          <p:cNvCxnSpPr/>
          <p:nvPr/>
        </p:nvCxnSpPr>
        <p:spPr>
          <a:xfrm>
            <a:off x="5539239" y="5482359"/>
            <a:ext cx="0" cy="3696206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7" name="Google Shape;367;p10"/>
          <p:cNvCxnSpPr/>
          <p:nvPr/>
        </p:nvCxnSpPr>
        <p:spPr>
          <a:xfrm>
            <a:off x="17521433" y="9703007"/>
            <a:ext cx="445237" cy="0"/>
          </a:xfrm>
          <a:prstGeom prst="straightConnector1">
            <a:avLst/>
          </a:prstGeom>
          <a:noFill/>
          <a:ln cap="flat" cmpd="sng" w="19050">
            <a:solidFill>
              <a:srgbClr val="132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8" name="Google Shape;368;p10"/>
          <p:cNvSpPr txBox="1"/>
          <p:nvPr/>
        </p:nvSpPr>
        <p:spPr>
          <a:xfrm>
            <a:off x="17759767" y="9849144"/>
            <a:ext cx="206922" cy="177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1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09</a:t>
            </a:r>
            <a:endParaRPr/>
          </a:p>
        </p:txBody>
      </p:sp>
      <p:sp>
        <p:nvSpPr>
          <p:cNvPr id="369" name="Google Shape;369;p10"/>
          <p:cNvSpPr txBox="1"/>
          <p:nvPr/>
        </p:nvSpPr>
        <p:spPr>
          <a:xfrm>
            <a:off x="2811737" y="9581671"/>
            <a:ext cx="52368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5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Both = the same amount of training in 1 year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"/>
          <p:cNvSpPr txBox="1"/>
          <p:nvPr/>
        </p:nvSpPr>
        <p:spPr>
          <a:xfrm>
            <a:off x="1028700" y="1903514"/>
            <a:ext cx="16230600" cy="441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1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Why should you invest in </a:t>
            </a:r>
            <a:r>
              <a:rPr b="1" i="1" lang="en-US" sz="10510" u="none" cap="none" strike="noStrike">
                <a:solidFill>
                  <a:srgbClr val="FF975C"/>
                </a:solidFill>
                <a:latin typeface="DM Sans"/>
                <a:ea typeface="DM Sans"/>
                <a:cs typeface="DM Sans"/>
                <a:sym typeface="DM Sans"/>
              </a:rPr>
              <a:t>effective</a:t>
            </a:r>
            <a:r>
              <a:rPr b="1" i="0" lang="en-US" sz="1051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 security awareness training?</a:t>
            </a:r>
            <a:endParaRPr/>
          </a:p>
        </p:txBody>
      </p:sp>
      <p:sp>
        <p:nvSpPr>
          <p:cNvPr id="375" name="Google Shape;375;p11"/>
          <p:cNvSpPr/>
          <p:nvPr/>
        </p:nvSpPr>
        <p:spPr>
          <a:xfrm>
            <a:off x="-3810001" y="6842775"/>
            <a:ext cx="34460103" cy="5138258"/>
          </a:xfrm>
          <a:custGeom>
            <a:rect b="b" l="l" r="r" t="t"/>
            <a:pathLst>
              <a:path extrusionOk="0" h="5297173" w="22783539">
                <a:moveTo>
                  <a:pt x="0" y="0"/>
                </a:moveTo>
                <a:lnTo>
                  <a:pt x="22783539" y="0"/>
                </a:lnTo>
                <a:lnTo>
                  <a:pt x="22783539" y="5297172"/>
                </a:lnTo>
                <a:lnTo>
                  <a:pt x="0" y="5297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76" name="Google Shape;376;p11"/>
          <p:cNvCxnSpPr/>
          <p:nvPr/>
        </p:nvCxnSpPr>
        <p:spPr>
          <a:xfrm>
            <a:off x="17521433" y="9703007"/>
            <a:ext cx="445237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7" name="Google Shape;377;p11"/>
          <p:cNvSpPr txBox="1"/>
          <p:nvPr/>
        </p:nvSpPr>
        <p:spPr>
          <a:xfrm>
            <a:off x="17259335" y="9849150"/>
            <a:ext cx="7074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1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10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2B5E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2"/>
          <p:cNvSpPr txBox="1"/>
          <p:nvPr/>
        </p:nvSpPr>
        <p:spPr>
          <a:xfrm>
            <a:off x="1028700" y="2400300"/>
            <a:ext cx="11384091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35" u="none" cap="none" strike="noStrike">
                <a:solidFill>
                  <a:srgbClr val="FF975C"/>
                </a:solidFill>
                <a:latin typeface="DM Sans"/>
                <a:ea typeface="DM Sans"/>
                <a:cs typeface="DM Sans"/>
                <a:sym typeface="DM Sans"/>
              </a:rPr>
              <a:t>Human error</a:t>
            </a:r>
            <a:endParaRPr/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35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is the </a:t>
            </a:r>
            <a:r>
              <a:rPr b="1" i="0" lang="en-US" sz="12035" u="none" cap="none" strike="noStrike">
                <a:solidFill>
                  <a:srgbClr val="80CCBD"/>
                </a:solidFill>
                <a:latin typeface="DM Sans"/>
                <a:ea typeface="DM Sans"/>
                <a:cs typeface="DM Sans"/>
                <a:sym typeface="DM Sans"/>
              </a:rPr>
              <a:t>#1 cause</a:t>
            </a:r>
            <a:endParaRPr/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35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of breaches.</a:t>
            </a:r>
            <a:endParaRPr/>
          </a:p>
        </p:txBody>
      </p:sp>
      <p:cxnSp>
        <p:nvCxnSpPr>
          <p:cNvPr id="383" name="Google Shape;383;p12"/>
          <p:cNvCxnSpPr/>
          <p:nvPr/>
        </p:nvCxnSpPr>
        <p:spPr>
          <a:xfrm>
            <a:off x="17521433" y="9703007"/>
            <a:ext cx="445237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4" name="Google Shape;384;p12"/>
          <p:cNvSpPr txBox="1"/>
          <p:nvPr/>
        </p:nvSpPr>
        <p:spPr>
          <a:xfrm>
            <a:off x="17260521" y="9849150"/>
            <a:ext cx="706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1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/>
          <p:nvPr/>
        </p:nvSpPr>
        <p:spPr>
          <a:xfrm>
            <a:off x="-3810001" y="7281225"/>
            <a:ext cx="34460103" cy="5138258"/>
          </a:xfrm>
          <a:custGeom>
            <a:rect b="b" l="l" r="r" t="t"/>
            <a:pathLst>
              <a:path extrusionOk="0" h="5297173" w="22783539">
                <a:moveTo>
                  <a:pt x="0" y="0"/>
                </a:moveTo>
                <a:lnTo>
                  <a:pt x="22783539" y="0"/>
                </a:lnTo>
                <a:lnTo>
                  <a:pt x="22783539" y="5297172"/>
                </a:lnTo>
                <a:lnTo>
                  <a:pt x="0" y="5297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0" name="Google Shape;390;p13"/>
          <p:cNvSpPr/>
          <p:nvPr/>
        </p:nvSpPr>
        <p:spPr>
          <a:xfrm>
            <a:off x="4908880" y="6374187"/>
            <a:ext cx="8350588" cy="1377173"/>
          </a:xfrm>
          <a:custGeom>
            <a:rect b="b" l="l" r="r" t="t"/>
            <a:pathLst>
              <a:path extrusionOk="0" h="1377173" w="8350588">
                <a:moveTo>
                  <a:pt x="0" y="0"/>
                </a:moveTo>
                <a:lnTo>
                  <a:pt x="8350588" y="0"/>
                </a:lnTo>
                <a:lnTo>
                  <a:pt x="8350588" y="1377173"/>
                </a:lnTo>
                <a:lnTo>
                  <a:pt x="0" y="1377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742" r="-743" t="0"/>
            </a:stretch>
          </a:blipFill>
          <a:ln>
            <a:noFill/>
          </a:ln>
        </p:spPr>
      </p:sp>
      <p:grpSp>
        <p:nvGrpSpPr>
          <p:cNvPr id="391" name="Google Shape;391;p13"/>
          <p:cNvGrpSpPr/>
          <p:nvPr/>
        </p:nvGrpSpPr>
        <p:grpSpPr>
          <a:xfrm>
            <a:off x="4814504" y="4373021"/>
            <a:ext cx="8660970" cy="2840813"/>
            <a:chOff x="0" y="0"/>
            <a:chExt cx="1778159" cy="583239"/>
          </a:xfrm>
        </p:grpSpPr>
        <p:sp>
          <p:nvSpPr>
            <p:cNvPr id="392" name="Google Shape;392;p13"/>
            <p:cNvSpPr/>
            <p:nvPr/>
          </p:nvSpPr>
          <p:spPr>
            <a:xfrm>
              <a:off x="0" y="0"/>
              <a:ext cx="1778159" cy="583239"/>
            </a:xfrm>
            <a:custGeom>
              <a:rect b="b" l="l" r="r" t="t"/>
              <a:pathLst>
                <a:path extrusionOk="0" h="583239" w="1778159">
                  <a:moveTo>
                    <a:pt x="28071" y="0"/>
                  </a:moveTo>
                  <a:lnTo>
                    <a:pt x="1750089" y="0"/>
                  </a:lnTo>
                  <a:cubicBezTo>
                    <a:pt x="1757533" y="0"/>
                    <a:pt x="1764673" y="2957"/>
                    <a:pt x="1769938" y="8222"/>
                  </a:cubicBezTo>
                  <a:cubicBezTo>
                    <a:pt x="1775202" y="13486"/>
                    <a:pt x="1778159" y="20626"/>
                    <a:pt x="1778159" y="28071"/>
                  </a:cubicBezTo>
                  <a:lnTo>
                    <a:pt x="1778159" y="555168"/>
                  </a:lnTo>
                  <a:cubicBezTo>
                    <a:pt x="1778159" y="562613"/>
                    <a:pt x="1775202" y="569753"/>
                    <a:pt x="1769938" y="575017"/>
                  </a:cubicBezTo>
                  <a:cubicBezTo>
                    <a:pt x="1764673" y="580282"/>
                    <a:pt x="1757533" y="583239"/>
                    <a:pt x="1750089" y="583239"/>
                  </a:cubicBezTo>
                  <a:lnTo>
                    <a:pt x="28071" y="583239"/>
                  </a:lnTo>
                  <a:cubicBezTo>
                    <a:pt x="20626" y="583239"/>
                    <a:pt x="13486" y="580282"/>
                    <a:pt x="8222" y="575017"/>
                  </a:cubicBezTo>
                  <a:cubicBezTo>
                    <a:pt x="2957" y="569753"/>
                    <a:pt x="0" y="562613"/>
                    <a:pt x="0" y="555168"/>
                  </a:cubicBezTo>
                  <a:lnTo>
                    <a:pt x="0" y="28071"/>
                  </a:lnTo>
                  <a:cubicBezTo>
                    <a:pt x="0" y="20626"/>
                    <a:pt x="2957" y="13486"/>
                    <a:pt x="8222" y="8222"/>
                  </a:cubicBezTo>
                  <a:cubicBezTo>
                    <a:pt x="13486" y="2957"/>
                    <a:pt x="20626" y="0"/>
                    <a:pt x="28071" y="0"/>
                  </a:cubicBezTo>
                  <a:close/>
                </a:path>
              </a:pathLst>
            </a:custGeom>
            <a:solidFill>
              <a:srgbClr val="E1F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3"/>
            <p:cNvSpPr txBox="1"/>
            <p:nvPr/>
          </p:nvSpPr>
          <p:spPr>
            <a:xfrm>
              <a:off x="0" y="9525"/>
              <a:ext cx="1778159" cy="573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850" lIns="49850" spcFirstLastPara="1" rIns="49850" wrap="square" tIns="49850">
              <a:noAutofit/>
            </a:bodyPr>
            <a:lstStyle/>
            <a:p>
              <a:pPr indent="0" lvl="0" marL="0" marR="0" rtl="0" algn="ctr">
                <a:lnSpc>
                  <a:spcPct val="133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13"/>
          <p:cNvGrpSpPr/>
          <p:nvPr/>
        </p:nvGrpSpPr>
        <p:grpSpPr>
          <a:xfrm>
            <a:off x="4814504" y="5399377"/>
            <a:ext cx="8660970" cy="1820185"/>
            <a:chOff x="0" y="0"/>
            <a:chExt cx="1778159" cy="373697"/>
          </a:xfrm>
        </p:grpSpPr>
        <p:sp>
          <p:nvSpPr>
            <p:cNvPr id="395" name="Google Shape;395;p13"/>
            <p:cNvSpPr/>
            <p:nvPr/>
          </p:nvSpPr>
          <p:spPr>
            <a:xfrm>
              <a:off x="0" y="0"/>
              <a:ext cx="1778159" cy="373697"/>
            </a:xfrm>
            <a:custGeom>
              <a:rect b="b" l="l" r="r" t="t"/>
              <a:pathLst>
                <a:path extrusionOk="0" h="373697" w="1778159">
                  <a:moveTo>
                    <a:pt x="28071" y="0"/>
                  </a:moveTo>
                  <a:lnTo>
                    <a:pt x="1750089" y="0"/>
                  </a:lnTo>
                  <a:cubicBezTo>
                    <a:pt x="1757533" y="0"/>
                    <a:pt x="1764673" y="2957"/>
                    <a:pt x="1769938" y="8222"/>
                  </a:cubicBezTo>
                  <a:cubicBezTo>
                    <a:pt x="1775202" y="13486"/>
                    <a:pt x="1778159" y="20626"/>
                    <a:pt x="1778159" y="28071"/>
                  </a:cubicBezTo>
                  <a:lnTo>
                    <a:pt x="1778159" y="345626"/>
                  </a:lnTo>
                  <a:cubicBezTo>
                    <a:pt x="1778159" y="353071"/>
                    <a:pt x="1775202" y="360211"/>
                    <a:pt x="1769938" y="365475"/>
                  </a:cubicBezTo>
                  <a:cubicBezTo>
                    <a:pt x="1764673" y="370740"/>
                    <a:pt x="1757533" y="373697"/>
                    <a:pt x="1750089" y="373697"/>
                  </a:cubicBezTo>
                  <a:lnTo>
                    <a:pt x="28071" y="373697"/>
                  </a:lnTo>
                  <a:cubicBezTo>
                    <a:pt x="20626" y="373697"/>
                    <a:pt x="13486" y="370740"/>
                    <a:pt x="8222" y="365475"/>
                  </a:cubicBezTo>
                  <a:cubicBezTo>
                    <a:pt x="2957" y="360211"/>
                    <a:pt x="0" y="353071"/>
                    <a:pt x="0" y="345626"/>
                  </a:cubicBezTo>
                  <a:lnTo>
                    <a:pt x="0" y="28071"/>
                  </a:lnTo>
                  <a:cubicBezTo>
                    <a:pt x="0" y="20626"/>
                    <a:pt x="2957" y="13486"/>
                    <a:pt x="8222" y="8222"/>
                  </a:cubicBezTo>
                  <a:cubicBezTo>
                    <a:pt x="13486" y="2957"/>
                    <a:pt x="20626" y="0"/>
                    <a:pt x="28071" y="0"/>
                  </a:cubicBezTo>
                  <a:close/>
                </a:path>
              </a:pathLst>
            </a:custGeom>
            <a:solidFill>
              <a:srgbClr val="80CC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3"/>
            <p:cNvSpPr txBox="1"/>
            <p:nvPr/>
          </p:nvSpPr>
          <p:spPr>
            <a:xfrm>
              <a:off x="0" y="9525"/>
              <a:ext cx="1778159" cy="364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850" lIns="49850" spcFirstLastPara="1" rIns="49850" wrap="square" tIns="49850">
              <a:noAutofit/>
            </a:bodyPr>
            <a:lstStyle/>
            <a:p>
              <a:pPr indent="0" lvl="0" marL="0" marR="0" rtl="0" algn="ctr">
                <a:lnSpc>
                  <a:spcPct val="133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7" name="Google Shape;397;p13"/>
          <p:cNvSpPr/>
          <p:nvPr/>
        </p:nvSpPr>
        <p:spPr>
          <a:xfrm>
            <a:off x="5230806" y="4587406"/>
            <a:ext cx="383358" cy="575396"/>
          </a:xfrm>
          <a:custGeom>
            <a:rect b="b" l="l" r="r" t="t"/>
            <a:pathLst>
              <a:path extrusionOk="0" h="575396" w="383358">
                <a:moveTo>
                  <a:pt x="0" y="0"/>
                </a:moveTo>
                <a:lnTo>
                  <a:pt x="383357" y="0"/>
                </a:lnTo>
                <a:lnTo>
                  <a:pt x="383357" y="575396"/>
                </a:lnTo>
                <a:lnTo>
                  <a:pt x="0" y="575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p13"/>
          <p:cNvSpPr/>
          <p:nvPr/>
        </p:nvSpPr>
        <p:spPr>
          <a:xfrm>
            <a:off x="5193701" y="5682131"/>
            <a:ext cx="504882" cy="504882"/>
          </a:xfrm>
          <a:custGeom>
            <a:rect b="b" l="l" r="r" t="t"/>
            <a:pathLst>
              <a:path extrusionOk="0" h="504882" w="504882">
                <a:moveTo>
                  <a:pt x="0" y="0"/>
                </a:moveTo>
                <a:lnTo>
                  <a:pt x="504882" y="0"/>
                </a:lnTo>
                <a:lnTo>
                  <a:pt x="504882" y="504882"/>
                </a:lnTo>
                <a:lnTo>
                  <a:pt x="0" y="5048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13"/>
          <p:cNvSpPr txBox="1"/>
          <p:nvPr/>
        </p:nvSpPr>
        <p:spPr>
          <a:xfrm>
            <a:off x="5873704" y="4759845"/>
            <a:ext cx="6946351" cy="361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83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Users with access to business-critical data</a:t>
            </a:r>
            <a:endParaRPr/>
          </a:p>
        </p:txBody>
      </p:sp>
      <p:sp>
        <p:nvSpPr>
          <p:cNvPr id="400" name="Google Shape;400;p13"/>
          <p:cNvSpPr txBox="1"/>
          <p:nvPr/>
        </p:nvSpPr>
        <p:spPr>
          <a:xfrm>
            <a:off x="5846395" y="5758780"/>
            <a:ext cx="6946351" cy="361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83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Click happy users</a:t>
            </a:r>
            <a:endParaRPr/>
          </a:p>
        </p:txBody>
      </p:sp>
      <p:grpSp>
        <p:nvGrpSpPr>
          <p:cNvPr id="401" name="Google Shape;401;p13"/>
          <p:cNvGrpSpPr/>
          <p:nvPr/>
        </p:nvGrpSpPr>
        <p:grpSpPr>
          <a:xfrm>
            <a:off x="4814504" y="6426541"/>
            <a:ext cx="8660970" cy="1031429"/>
            <a:chOff x="0" y="0"/>
            <a:chExt cx="1778159" cy="211760"/>
          </a:xfrm>
        </p:grpSpPr>
        <p:sp>
          <p:nvSpPr>
            <p:cNvPr id="402" name="Google Shape;402;p13"/>
            <p:cNvSpPr/>
            <p:nvPr/>
          </p:nvSpPr>
          <p:spPr>
            <a:xfrm>
              <a:off x="0" y="0"/>
              <a:ext cx="1778159" cy="211760"/>
            </a:xfrm>
            <a:custGeom>
              <a:rect b="b" l="l" r="r" t="t"/>
              <a:pathLst>
                <a:path extrusionOk="0" h="211760" w="1778159">
                  <a:moveTo>
                    <a:pt x="28071" y="0"/>
                  </a:moveTo>
                  <a:lnTo>
                    <a:pt x="1750089" y="0"/>
                  </a:lnTo>
                  <a:cubicBezTo>
                    <a:pt x="1757533" y="0"/>
                    <a:pt x="1764673" y="2957"/>
                    <a:pt x="1769938" y="8222"/>
                  </a:cubicBezTo>
                  <a:cubicBezTo>
                    <a:pt x="1775202" y="13486"/>
                    <a:pt x="1778159" y="20626"/>
                    <a:pt x="1778159" y="28071"/>
                  </a:cubicBezTo>
                  <a:lnTo>
                    <a:pt x="1778159" y="183689"/>
                  </a:lnTo>
                  <a:cubicBezTo>
                    <a:pt x="1778159" y="191134"/>
                    <a:pt x="1775202" y="198274"/>
                    <a:pt x="1769938" y="203538"/>
                  </a:cubicBezTo>
                  <a:cubicBezTo>
                    <a:pt x="1764673" y="208802"/>
                    <a:pt x="1757533" y="211760"/>
                    <a:pt x="1750089" y="211760"/>
                  </a:cubicBezTo>
                  <a:lnTo>
                    <a:pt x="28071" y="211760"/>
                  </a:lnTo>
                  <a:cubicBezTo>
                    <a:pt x="20626" y="211760"/>
                    <a:pt x="13486" y="208802"/>
                    <a:pt x="8222" y="203538"/>
                  </a:cubicBezTo>
                  <a:cubicBezTo>
                    <a:pt x="2957" y="198274"/>
                    <a:pt x="0" y="191134"/>
                    <a:pt x="0" y="183689"/>
                  </a:cubicBezTo>
                  <a:lnTo>
                    <a:pt x="0" y="28071"/>
                  </a:lnTo>
                  <a:cubicBezTo>
                    <a:pt x="0" y="20626"/>
                    <a:pt x="2957" y="13486"/>
                    <a:pt x="8222" y="8222"/>
                  </a:cubicBezTo>
                  <a:cubicBezTo>
                    <a:pt x="13486" y="2957"/>
                    <a:pt x="20626" y="0"/>
                    <a:pt x="28071" y="0"/>
                  </a:cubicBezTo>
                  <a:close/>
                </a:path>
              </a:pathLst>
            </a:custGeom>
            <a:solidFill>
              <a:srgbClr val="FF97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3"/>
            <p:cNvSpPr txBox="1"/>
            <p:nvPr/>
          </p:nvSpPr>
          <p:spPr>
            <a:xfrm>
              <a:off x="0" y="9525"/>
              <a:ext cx="1778159" cy="202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850" lIns="49850" spcFirstLastPara="1" rIns="49850" wrap="square" tIns="49850">
              <a:noAutofit/>
            </a:bodyPr>
            <a:lstStyle/>
            <a:p>
              <a:pPr indent="0" lvl="0" marL="0" marR="0" rtl="0" algn="ctr">
                <a:lnSpc>
                  <a:spcPct val="133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5846395" y="6808812"/>
            <a:ext cx="7385319" cy="361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83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Users who consistently fail to complete training</a:t>
            </a:r>
            <a:endParaRPr/>
          </a:p>
        </p:txBody>
      </p:sp>
      <p:sp>
        <p:nvSpPr>
          <p:cNvPr id="405" name="Google Shape;405;p13"/>
          <p:cNvSpPr txBox="1"/>
          <p:nvPr/>
        </p:nvSpPr>
        <p:spPr>
          <a:xfrm>
            <a:off x="5110110" y="3592933"/>
            <a:ext cx="8069758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Top 3 users most at risk of a breach</a:t>
            </a:r>
            <a:endParaRPr/>
          </a:p>
        </p:txBody>
      </p:sp>
      <p:sp>
        <p:nvSpPr>
          <p:cNvPr id="406" name="Google Shape;406;p13"/>
          <p:cNvSpPr/>
          <p:nvPr/>
        </p:nvSpPr>
        <p:spPr>
          <a:xfrm>
            <a:off x="5221750" y="6768452"/>
            <a:ext cx="401469" cy="401469"/>
          </a:xfrm>
          <a:custGeom>
            <a:rect b="b" l="l" r="r" t="t"/>
            <a:pathLst>
              <a:path extrusionOk="0" h="401469" w="401469">
                <a:moveTo>
                  <a:pt x="0" y="0"/>
                </a:moveTo>
                <a:lnTo>
                  <a:pt x="401469" y="0"/>
                </a:lnTo>
                <a:lnTo>
                  <a:pt x="401469" y="401469"/>
                </a:lnTo>
                <a:lnTo>
                  <a:pt x="0" y="4014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407" name="Google Shape;407;p13"/>
          <p:cNvCxnSpPr/>
          <p:nvPr/>
        </p:nvCxnSpPr>
        <p:spPr>
          <a:xfrm>
            <a:off x="17521433" y="9703007"/>
            <a:ext cx="445237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8" name="Google Shape;408;p13"/>
          <p:cNvSpPr txBox="1"/>
          <p:nvPr/>
        </p:nvSpPr>
        <p:spPr>
          <a:xfrm>
            <a:off x="17461855" y="9849150"/>
            <a:ext cx="5049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1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12</a:t>
            </a:r>
            <a:endParaRPr/>
          </a:p>
        </p:txBody>
      </p:sp>
      <p:sp>
        <p:nvSpPr>
          <p:cNvPr id="409" name="Google Shape;409;p13"/>
          <p:cNvSpPr txBox="1"/>
          <p:nvPr/>
        </p:nvSpPr>
        <p:spPr>
          <a:xfrm>
            <a:off x="1028700" y="1453862"/>
            <a:ext cx="16230600" cy="13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11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Employees at </a:t>
            </a:r>
            <a:r>
              <a:rPr b="1" i="0" lang="en-US" sz="4311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small businesses are more likely to receive social engineering</a:t>
            </a:r>
            <a:r>
              <a:rPr b="0" i="0" lang="en-US" sz="4311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 attacks than employees at large enterprises.</a:t>
            </a:r>
            <a:endParaRPr/>
          </a:p>
        </p:txBody>
      </p:sp>
      <p:cxnSp>
        <p:nvCxnSpPr>
          <p:cNvPr id="410" name="Google Shape;410;p13"/>
          <p:cNvCxnSpPr/>
          <p:nvPr/>
        </p:nvCxnSpPr>
        <p:spPr>
          <a:xfrm>
            <a:off x="13902121" y="7062774"/>
            <a:ext cx="2102420" cy="0"/>
          </a:xfrm>
          <a:prstGeom prst="straightConnector1">
            <a:avLst/>
          </a:prstGeom>
          <a:noFill/>
          <a:ln cap="rnd" cmpd="sng" w="133350">
            <a:solidFill>
              <a:srgbClr val="FF975C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411" name="Google Shape;411;p13"/>
          <p:cNvCxnSpPr/>
          <p:nvPr/>
        </p:nvCxnSpPr>
        <p:spPr>
          <a:xfrm>
            <a:off x="2283459" y="7035862"/>
            <a:ext cx="2102420" cy="0"/>
          </a:xfrm>
          <a:prstGeom prst="straightConnector1">
            <a:avLst/>
          </a:prstGeom>
          <a:noFill/>
          <a:ln cap="rnd" cmpd="sng" w="133350">
            <a:solidFill>
              <a:srgbClr val="FF975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2" name="Google Shape;412;p13"/>
          <p:cNvSpPr txBox="1"/>
          <p:nvPr/>
        </p:nvSpPr>
        <p:spPr>
          <a:xfrm>
            <a:off x="13217128" y="9849144"/>
            <a:ext cx="4039939" cy="126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https://www.forbes.com/sites/edwardsegal/2022/03/30/cyber-criminals/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flipH="1" rot="-5400000">
            <a:off x="-2951389" y="5335887"/>
            <a:ext cx="29162930" cy="7972245"/>
          </a:xfrm>
          <a:custGeom>
            <a:rect b="b" l="l" r="r" t="t"/>
            <a:pathLst>
              <a:path extrusionOk="0" h="5297173" w="22783539">
                <a:moveTo>
                  <a:pt x="0" y="0"/>
                </a:moveTo>
                <a:lnTo>
                  <a:pt x="22783539" y="0"/>
                </a:lnTo>
                <a:lnTo>
                  <a:pt x="22783539" y="5297172"/>
                </a:lnTo>
                <a:lnTo>
                  <a:pt x="0" y="5297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18" name="Google Shape;418;p14"/>
          <p:cNvGrpSpPr/>
          <p:nvPr/>
        </p:nvGrpSpPr>
        <p:grpSpPr>
          <a:xfrm rot="-5400000">
            <a:off x="9999805" y="1930165"/>
            <a:ext cx="10739529" cy="6640891"/>
            <a:chOff x="0" y="0"/>
            <a:chExt cx="6156222" cy="2252906"/>
          </a:xfrm>
        </p:grpSpPr>
        <p:sp>
          <p:nvSpPr>
            <p:cNvPr id="419" name="Google Shape;419;p14"/>
            <p:cNvSpPr/>
            <p:nvPr/>
          </p:nvSpPr>
          <p:spPr>
            <a:xfrm>
              <a:off x="0" y="0"/>
              <a:ext cx="6156222" cy="2252906"/>
            </a:xfrm>
            <a:custGeom>
              <a:rect b="b" l="l" r="r" t="t"/>
              <a:pathLst>
                <a:path extrusionOk="0" h="2252906" w="6156222">
                  <a:moveTo>
                    <a:pt x="0" y="0"/>
                  </a:moveTo>
                  <a:lnTo>
                    <a:pt x="6156222" y="0"/>
                  </a:lnTo>
                  <a:lnTo>
                    <a:pt x="6156222" y="2252906"/>
                  </a:lnTo>
                  <a:lnTo>
                    <a:pt x="0" y="2252906"/>
                  </a:lnTo>
                  <a:close/>
                </a:path>
              </a:pathLst>
            </a:custGeom>
            <a:solidFill>
              <a:srgbClr val="132B5E"/>
            </a:solidFill>
            <a:ln>
              <a:noFill/>
            </a:ln>
          </p:spPr>
        </p:sp>
        <p:sp>
          <p:nvSpPr>
            <p:cNvPr id="420" name="Google Shape;420;p14"/>
            <p:cNvSpPr txBox="1"/>
            <p:nvPr/>
          </p:nvSpPr>
          <p:spPr>
            <a:xfrm>
              <a:off x="0" y="28575"/>
              <a:ext cx="6156222" cy="2224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675" lIns="38675" spcFirstLastPara="1" rIns="38675" wrap="square" tIns="38675">
              <a:noAutofit/>
            </a:bodyPr>
            <a:lstStyle/>
            <a:p>
              <a:pPr indent="0" lvl="0" marL="0" marR="0" rtl="0" algn="ctr">
                <a:lnSpc>
                  <a:spcPct val="11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" name="Google Shape;421;p14"/>
          <p:cNvGrpSpPr/>
          <p:nvPr/>
        </p:nvGrpSpPr>
        <p:grpSpPr>
          <a:xfrm>
            <a:off x="4918466" y="2285913"/>
            <a:ext cx="3706900" cy="2390382"/>
            <a:chOff x="0" y="0"/>
            <a:chExt cx="567707" cy="366084"/>
          </a:xfrm>
        </p:grpSpPr>
        <p:sp>
          <p:nvSpPr>
            <p:cNvPr id="422" name="Google Shape;422;p14"/>
            <p:cNvSpPr/>
            <p:nvPr/>
          </p:nvSpPr>
          <p:spPr>
            <a:xfrm>
              <a:off x="0" y="0"/>
              <a:ext cx="567707" cy="366084"/>
            </a:xfrm>
            <a:custGeom>
              <a:rect b="b" l="l" r="r" t="t"/>
              <a:pathLst>
                <a:path extrusionOk="0" h="366084" w="567707">
                  <a:moveTo>
                    <a:pt x="42689" y="0"/>
                  </a:moveTo>
                  <a:lnTo>
                    <a:pt x="525018" y="0"/>
                  </a:lnTo>
                  <a:cubicBezTo>
                    <a:pt x="536340" y="0"/>
                    <a:pt x="547198" y="4498"/>
                    <a:pt x="555204" y="12503"/>
                  </a:cubicBezTo>
                  <a:cubicBezTo>
                    <a:pt x="563210" y="20509"/>
                    <a:pt x="567707" y="31367"/>
                    <a:pt x="567707" y="42689"/>
                  </a:cubicBezTo>
                  <a:lnTo>
                    <a:pt x="567707" y="323395"/>
                  </a:lnTo>
                  <a:cubicBezTo>
                    <a:pt x="567707" y="346972"/>
                    <a:pt x="548595" y="366084"/>
                    <a:pt x="525018" y="366084"/>
                  </a:cubicBezTo>
                  <a:lnTo>
                    <a:pt x="42689" y="366084"/>
                  </a:lnTo>
                  <a:cubicBezTo>
                    <a:pt x="31367" y="366084"/>
                    <a:pt x="20509" y="361587"/>
                    <a:pt x="12503" y="353581"/>
                  </a:cubicBezTo>
                  <a:cubicBezTo>
                    <a:pt x="4498" y="345575"/>
                    <a:pt x="0" y="334717"/>
                    <a:pt x="0" y="323395"/>
                  </a:cubicBezTo>
                  <a:lnTo>
                    <a:pt x="0" y="42689"/>
                  </a:lnTo>
                  <a:cubicBezTo>
                    <a:pt x="0" y="31367"/>
                    <a:pt x="4498" y="20509"/>
                    <a:pt x="12503" y="12503"/>
                  </a:cubicBezTo>
                  <a:cubicBezTo>
                    <a:pt x="20509" y="4498"/>
                    <a:pt x="31367" y="0"/>
                    <a:pt x="42689" y="0"/>
                  </a:cubicBezTo>
                  <a:close/>
                </a:path>
              </a:pathLst>
            </a:custGeom>
            <a:solidFill>
              <a:srgbClr val="E1F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4"/>
            <p:cNvSpPr txBox="1"/>
            <p:nvPr/>
          </p:nvSpPr>
          <p:spPr>
            <a:xfrm>
              <a:off x="0" y="9525"/>
              <a:ext cx="567707" cy="356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850" lIns="49850" spcFirstLastPara="1" rIns="49850" wrap="square" tIns="49850">
              <a:noAutofit/>
            </a:bodyPr>
            <a:lstStyle/>
            <a:p>
              <a:pPr indent="0" lvl="0" marL="0" marR="0" rtl="0" algn="ctr">
                <a:lnSpc>
                  <a:spcPct val="133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4" name="Google Shape;424;p14"/>
          <p:cNvSpPr txBox="1"/>
          <p:nvPr/>
        </p:nvSpPr>
        <p:spPr>
          <a:xfrm>
            <a:off x="5142329" y="3362634"/>
            <a:ext cx="3015300" cy="10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29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most prevalent attack method</a:t>
            </a:r>
            <a:endParaRPr/>
          </a:p>
        </p:txBody>
      </p:sp>
      <p:sp>
        <p:nvSpPr>
          <p:cNvPr id="425" name="Google Shape;425;p14"/>
          <p:cNvSpPr txBox="1"/>
          <p:nvPr/>
        </p:nvSpPr>
        <p:spPr>
          <a:xfrm>
            <a:off x="1028700" y="2566517"/>
            <a:ext cx="3413100" cy="20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9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Phishing is the...</a:t>
            </a:r>
            <a:endParaRPr/>
          </a:p>
        </p:txBody>
      </p:sp>
      <p:sp>
        <p:nvSpPr>
          <p:cNvPr id="426" name="Google Shape;426;p14"/>
          <p:cNvSpPr txBox="1"/>
          <p:nvPr/>
        </p:nvSpPr>
        <p:spPr>
          <a:xfrm>
            <a:off x="5142323" y="2419263"/>
            <a:ext cx="26445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83" u="none" cap="none" strike="noStrike">
                <a:solidFill>
                  <a:srgbClr val="FF975C"/>
                </a:solidFill>
                <a:latin typeface="DM Sans"/>
                <a:ea typeface="DM Sans"/>
                <a:cs typeface="DM Sans"/>
                <a:sym typeface="DM Sans"/>
              </a:rPr>
              <a:t>2nd</a:t>
            </a:r>
            <a:endParaRPr/>
          </a:p>
        </p:txBody>
      </p:sp>
      <p:sp>
        <p:nvSpPr>
          <p:cNvPr id="427" name="Google Shape;427;p14"/>
          <p:cNvSpPr txBox="1"/>
          <p:nvPr/>
        </p:nvSpPr>
        <p:spPr>
          <a:xfrm>
            <a:off x="5142329" y="7800267"/>
            <a:ext cx="33423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4" u="sng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IBM: Cost of a Data Breach Report 2024</a:t>
            </a:r>
            <a:endParaRPr/>
          </a:p>
        </p:txBody>
      </p:sp>
      <p:sp>
        <p:nvSpPr>
          <p:cNvPr id="428" name="Google Shape;428;p14"/>
          <p:cNvSpPr txBox="1"/>
          <p:nvPr/>
        </p:nvSpPr>
        <p:spPr>
          <a:xfrm>
            <a:off x="12381518" y="3915916"/>
            <a:ext cx="50514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7463" lvl="1" marL="534926" marR="0" rtl="0" algn="l">
              <a:lnSpc>
                <a:spcPct val="1200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77"/>
              <a:buFont typeface="Arial"/>
              <a:buChar char="•"/>
            </a:pPr>
            <a:r>
              <a:rPr b="0" i="0" lang="en-US" sz="2477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It can take </a:t>
            </a:r>
            <a:r>
              <a:rPr b="1" i="0" lang="en-US" sz="2477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over 250 days to respond to phishing </a:t>
            </a:r>
            <a:r>
              <a:rPr b="0" i="0" lang="en-US" sz="2477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and social engineering attacks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77" cap="none" strike="noStrike">
              <a:solidFill>
                <a:schemeClr val="lt1"/>
              </a:solidFill>
              <a:uFill>
                <a:noFill/>
              </a:uFill>
              <a:latin typeface="DM Sans"/>
              <a:ea typeface="DM Sans"/>
              <a:cs typeface="DM Sans"/>
              <a:sym typeface="DM Sans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267463" lvl="1" marL="534926" marR="0" rtl="0" algn="l">
              <a:lnSpc>
                <a:spcPct val="1200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77"/>
              <a:buFont typeface="Arial"/>
              <a:buChar char="•"/>
            </a:pPr>
            <a:r>
              <a:rPr b="0" i="0" lang="en-US" sz="2477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SAT is proven to </a:t>
            </a:r>
            <a:r>
              <a:rPr b="1" i="0" lang="en-US" sz="2477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reduce phishing clicks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429" name="Google Shape;429;p14"/>
          <p:cNvGrpSpPr/>
          <p:nvPr/>
        </p:nvGrpSpPr>
        <p:grpSpPr>
          <a:xfrm>
            <a:off x="4918466" y="5038407"/>
            <a:ext cx="5376610" cy="2390382"/>
            <a:chOff x="0" y="0"/>
            <a:chExt cx="823421" cy="366084"/>
          </a:xfrm>
        </p:grpSpPr>
        <p:sp>
          <p:nvSpPr>
            <p:cNvPr id="430" name="Google Shape;430;p14"/>
            <p:cNvSpPr/>
            <p:nvPr/>
          </p:nvSpPr>
          <p:spPr>
            <a:xfrm>
              <a:off x="0" y="0"/>
              <a:ext cx="823421" cy="366084"/>
            </a:xfrm>
            <a:custGeom>
              <a:rect b="b" l="l" r="r" t="t"/>
              <a:pathLst>
                <a:path extrusionOk="0" h="366084" w="823421">
                  <a:moveTo>
                    <a:pt x="29432" y="0"/>
                  </a:moveTo>
                  <a:lnTo>
                    <a:pt x="793989" y="0"/>
                  </a:lnTo>
                  <a:cubicBezTo>
                    <a:pt x="810244" y="0"/>
                    <a:pt x="823421" y="13177"/>
                    <a:pt x="823421" y="29432"/>
                  </a:cubicBezTo>
                  <a:lnTo>
                    <a:pt x="823421" y="336652"/>
                  </a:lnTo>
                  <a:cubicBezTo>
                    <a:pt x="823421" y="352907"/>
                    <a:pt x="810244" y="366084"/>
                    <a:pt x="793989" y="366084"/>
                  </a:cubicBezTo>
                  <a:lnTo>
                    <a:pt x="29432" y="366084"/>
                  </a:lnTo>
                  <a:cubicBezTo>
                    <a:pt x="13177" y="366084"/>
                    <a:pt x="0" y="352907"/>
                    <a:pt x="0" y="336652"/>
                  </a:cubicBezTo>
                  <a:lnTo>
                    <a:pt x="0" y="29432"/>
                  </a:lnTo>
                  <a:cubicBezTo>
                    <a:pt x="0" y="13177"/>
                    <a:pt x="13177" y="0"/>
                    <a:pt x="29432" y="0"/>
                  </a:cubicBezTo>
                  <a:close/>
                </a:path>
              </a:pathLst>
            </a:custGeom>
            <a:solidFill>
              <a:srgbClr val="E1F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4"/>
            <p:cNvSpPr txBox="1"/>
            <p:nvPr/>
          </p:nvSpPr>
          <p:spPr>
            <a:xfrm>
              <a:off x="0" y="9525"/>
              <a:ext cx="823421" cy="356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850" lIns="49850" spcFirstLastPara="1" rIns="49850" wrap="square" tIns="49850">
              <a:noAutofit/>
            </a:bodyPr>
            <a:lstStyle/>
            <a:p>
              <a:pPr indent="0" lvl="0" marL="0" marR="0" rtl="0" algn="ctr">
                <a:lnSpc>
                  <a:spcPct val="133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2" name="Google Shape;432;p14"/>
          <p:cNvSpPr txBox="1"/>
          <p:nvPr/>
        </p:nvSpPr>
        <p:spPr>
          <a:xfrm>
            <a:off x="5142329" y="6171915"/>
            <a:ext cx="3015300" cy="10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29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most costly attack method</a:t>
            </a:r>
            <a:endParaRPr/>
          </a:p>
        </p:txBody>
      </p:sp>
      <p:sp>
        <p:nvSpPr>
          <p:cNvPr id="433" name="Google Shape;433;p14"/>
          <p:cNvSpPr txBox="1"/>
          <p:nvPr/>
        </p:nvSpPr>
        <p:spPr>
          <a:xfrm>
            <a:off x="8167700" y="6737936"/>
            <a:ext cx="18069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36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(avg of $4.88M)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4" name="Google Shape;434;p14"/>
          <p:cNvSpPr txBox="1"/>
          <p:nvPr/>
        </p:nvSpPr>
        <p:spPr>
          <a:xfrm>
            <a:off x="5142321" y="5228550"/>
            <a:ext cx="30153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83" u="none" cap="none" strike="noStrike">
                <a:solidFill>
                  <a:srgbClr val="FF975C"/>
                </a:solidFill>
                <a:latin typeface="DM Sans"/>
                <a:ea typeface="DM Sans"/>
                <a:cs typeface="DM Sans"/>
                <a:sym typeface="DM Sans"/>
              </a:rPr>
              <a:t>3rd</a:t>
            </a:r>
            <a:endParaRPr/>
          </a:p>
        </p:txBody>
      </p:sp>
      <p:cxnSp>
        <p:nvCxnSpPr>
          <p:cNvPr id="435" name="Google Shape;435;p14"/>
          <p:cNvCxnSpPr/>
          <p:nvPr/>
        </p:nvCxnSpPr>
        <p:spPr>
          <a:xfrm>
            <a:off x="17521433" y="9703007"/>
            <a:ext cx="445237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6" name="Google Shape;436;p14"/>
          <p:cNvSpPr txBox="1"/>
          <p:nvPr/>
        </p:nvSpPr>
        <p:spPr>
          <a:xfrm>
            <a:off x="17257252" y="9849150"/>
            <a:ext cx="7095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1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13</a:t>
            </a:r>
            <a:endParaRPr/>
          </a:p>
        </p:txBody>
      </p:sp>
      <p:sp>
        <p:nvSpPr>
          <p:cNvPr id="437" name="Google Shape;437;p14"/>
          <p:cNvSpPr txBox="1"/>
          <p:nvPr/>
        </p:nvSpPr>
        <p:spPr>
          <a:xfrm>
            <a:off x="13296007" y="9586895"/>
            <a:ext cx="3961200" cy="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https://www.ibm.com/downloads/documents/us-en/107a02e94948f4ec</a:t>
            </a:r>
            <a:endParaRPr/>
          </a:p>
        </p:txBody>
      </p:sp>
      <p:sp>
        <p:nvSpPr>
          <p:cNvPr id="438" name="Google Shape;438;p14"/>
          <p:cNvSpPr txBox="1"/>
          <p:nvPr/>
        </p:nvSpPr>
        <p:spPr>
          <a:xfrm>
            <a:off x="12763500" y="9831250"/>
            <a:ext cx="44955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https://blog.usecure.io/does-security-awareness-training-work#:~:text=In%20a%20recent%20study%2C%2080,within%20the%20first%2012%20months.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2B5E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3" name="Google Shape;443;p15"/>
          <p:cNvCxnSpPr/>
          <p:nvPr/>
        </p:nvCxnSpPr>
        <p:spPr>
          <a:xfrm>
            <a:off x="17521433" y="9703007"/>
            <a:ext cx="445237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4" name="Google Shape;444;p15"/>
          <p:cNvSpPr txBox="1"/>
          <p:nvPr/>
        </p:nvSpPr>
        <p:spPr>
          <a:xfrm>
            <a:off x="1028700" y="3314700"/>
            <a:ext cx="11384091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35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What’s holding </a:t>
            </a:r>
            <a:r>
              <a:rPr b="1" i="0" lang="en-US" sz="12035" u="none" cap="none" strike="noStrike">
                <a:solidFill>
                  <a:srgbClr val="FF975C"/>
                </a:solidFill>
                <a:latin typeface="DM Sans"/>
                <a:ea typeface="DM Sans"/>
                <a:cs typeface="DM Sans"/>
                <a:sym typeface="DM Sans"/>
              </a:rPr>
              <a:t>you</a:t>
            </a:r>
            <a:r>
              <a:rPr b="1" i="0" lang="en-US" sz="12035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back?</a:t>
            </a:r>
            <a:endParaRPr/>
          </a:p>
        </p:txBody>
      </p:sp>
      <p:sp>
        <p:nvSpPr>
          <p:cNvPr id="445" name="Google Shape;445;p15"/>
          <p:cNvSpPr txBox="1"/>
          <p:nvPr/>
        </p:nvSpPr>
        <p:spPr>
          <a:xfrm>
            <a:off x="17383159" y="9849150"/>
            <a:ext cx="5835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1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 flipH="1">
            <a:off x="-17023409" y="2"/>
            <a:ext cx="39223985" cy="7810254"/>
          </a:xfrm>
          <a:custGeom>
            <a:rect b="b" l="l" r="r" t="t"/>
            <a:pathLst>
              <a:path extrusionOk="0" h="6089867" w="26192978">
                <a:moveTo>
                  <a:pt x="26192978" y="0"/>
                </a:moveTo>
                <a:lnTo>
                  <a:pt x="0" y="0"/>
                </a:lnTo>
                <a:lnTo>
                  <a:pt x="0" y="6089868"/>
                </a:lnTo>
                <a:lnTo>
                  <a:pt x="26192978" y="6089868"/>
                </a:lnTo>
                <a:lnTo>
                  <a:pt x="2619297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4" name="Google Shape;94;p2"/>
          <p:cNvGrpSpPr/>
          <p:nvPr/>
        </p:nvGrpSpPr>
        <p:grpSpPr>
          <a:xfrm>
            <a:off x="-62294" y="4744751"/>
            <a:ext cx="18550303" cy="6881777"/>
            <a:chOff x="0" y="0"/>
            <a:chExt cx="4067901" cy="1509107"/>
          </a:xfrm>
        </p:grpSpPr>
        <p:sp>
          <p:nvSpPr>
            <p:cNvPr id="95" name="Google Shape;95;p2"/>
            <p:cNvSpPr/>
            <p:nvPr/>
          </p:nvSpPr>
          <p:spPr>
            <a:xfrm>
              <a:off x="0" y="0"/>
              <a:ext cx="4067901" cy="1509107"/>
            </a:xfrm>
            <a:custGeom>
              <a:rect b="b" l="l" r="r" t="t"/>
              <a:pathLst>
                <a:path extrusionOk="0" h="1509107" w="4067901">
                  <a:moveTo>
                    <a:pt x="0" y="0"/>
                  </a:moveTo>
                  <a:lnTo>
                    <a:pt x="4067901" y="0"/>
                  </a:lnTo>
                  <a:lnTo>
                    <a:pt x="4067901" y="1509107"/>
                  </a:lnTo>
                  <a:lnTo>
                    <a:pt x="0" y="1509107"/>
                  </a:lnTo>
                  <a:close/>
                </a:path>
              </a:pathLst>
            </a:custGeom>
            <a:solidFill>
              <a:srgbClr val="132B5E"/>
            </a:solidFill>
            <a:ln>
              <a:noFill/>
            </a:ln>
          </p:spPr>
        </p:sp>
        <p:sp>
          <p:nvSpPr>
            <p:cNvPr id="96" name="Google Shape;96;p2"/>
            <p:cNvSpPr txBox="1"/>
            <p:nvPr/>
          </p:nvSpPr>
          <p:spPr>
            <a:xfrm>
              <a:off x="0" y="19050"/>
              <a:ext cx="4067901" cy="1490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3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"/>
          <p:cNvSpPr/>
          <p:nvPr/>
        </p:nvSpPr>
        <p:spPr>
          <a:xfrm flipH="1">
            <a:off x="-12252152" y="1899851"/>
            <a:ext cx="33977734" cy="6875624"/>
          </a:xfrm>
          <a:custGeom>
            <a:rect b="b" l="l" r="r" t="t"/>
            <a:pathLst>
              <a:path extrusionOk="0" h="5361110" w="22689639">
                <a:moveTo>
                  <a:pt x="22689640" y="0"/>
                </a:moveTo>
                <a:lnTo>
                  <a:pt x="0" y="0"/>
                </a:lnTo>
                <a:lnTo>
                  <a:pt x="0" y="5361109"/>
                </a:lnTo>
                <a:lnTo>
                  <a:pt x="22689640" y="5361109"/>
                </a:lnTo>
                <a:lnTo>
                  <a:pt x="2268964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810" r="-811" t="0"/>
            </a:stretch>
          </a:blipFill>
          <a:ln>
            <a:noFill/>
          </a:ln>
        </p:spPr>
      </p:sp>
      <p:sp>
        <p:nvSpPr>
          <p:cNvPr id="98" name="Google Shape;98;p2"/>
          <p:cNvSpPr txBox="1"/>
          <p:nvPr/>
        </p:nvSpPr>
        <p:spPr>
          <a:xfrm>
            <a:off x="1028700" y="5387806"/>
            <a:ext cx="13182600" cy="30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471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Why Invest in Security Awareness Training?</a:t>
            </a: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028700" y="675813"/>
            <a:ext cx="2376139" cy="668289"/>
          </a:xfrm>
          <a:custGeom>
            <a:rect b="b" l="l" r="r" t="t"/>
            <a:pathLst>
              <a:path extrusionOk="0" h="668289" w="2376139">
                <a:moveTo>
                  <a:pt x="0" y="0"/>
                </a:moveTo>
                <a:lnTo>
                  <a:pt x="2376139" y="0"/>
                </a:lnTo>
                <a:lnTo>
                  <a:pt x="2376139" y="668289"/>
                </a:lnTo>
                <a:lnTo>
                  <a:pt x="0" y="668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2"/>
          <p:cNvSpPr txBox="1"/>
          <p:nvPr/>
        </p:nvSpPr>
        <p:spPr>
          <a:xfrm>
            <a:off x="2972005" y="679200"/>
            <a:ext cx="23760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9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|  2025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1028700" y="8659791"/>
            <a:ext cx="76446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4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8" u="none" cap="none" strike="noStrike">
                <a:solidFill>
                  <a:srgbClr val="EFF4FA"/>
                </a:solidFill>
                <a:highlight>
                  <a:srgbClr val="FF975C"/>
                </a:highlight>
                <a:latin typeface="DM Sans"/>
                <a:ea typeface="DM Sans"/>
                <a:cs typeface="DM Sans"/>
                <a:sym typeface="DM Sans"/>
              </a:rPr>
              <a:t>Statistically Speaking</a:t>
            </a:r>
            <a:endParaRPr>
              <a:highlight>
                <a:srgbClr val="FF975C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14644130" y="-1506870"/>
            <a:ext cx="1145955" cy="5835880"/>
          </a:xfrm>
          <a:custGeom>
            <a:rect b="b" l="l" r="r" t="t"/>
            <a:pathLst>
              <a:path extrusionOk="0" h="5835880" w="1145955">
                <a:moveTo>
                  <a:pt x="0" y="0"/>
                </a:moveTo>
                <a:lnTo>
                  <a:pt x="1145954" y="0"/>
                </a:lnTo>
                <a:lnTo>
                  <a:pt x="1145954" y="5835879"/>
                </a:lnTo>
                <a:lnTo>
                  <a:pt x="0" y="5835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3"/>
          <p:cNvSpPr/>
          <p:nvPr/>
        </p:nvSpPr>
        <p:spPr>
          <a:xfrm flipH="1">
            <a:off x="16293800" y="-132557"/>
            <a:ext cx="591185" cy="2322513"/>
          </a:xfrm>
          <a:custGeom>
            <a:rect b="b" l="l" r="r" t="t"/>
            <a:pathLst>
              <a:path extrusionOk="0" h="2322513" w="591185">
                <a:moveTo>
                  <a:pt x="591185" y="0"/>
                </a:moveTo>
                <a:lnTo>
                  <a:pt x="0" y="0"/>
                </a:lnTo>
                <a:lnTo>
                  <a:pt x="0" y="2322514"/>
                </a:lnTo>
                <a:lnTo>
                  <a:pt x="591185" y="2322514"/>
                </a:lnTo>
                <a:lnTo>
                  <a:pt x="59118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3"/>
          <p:cNvSpPr/>
          <p:nvPr/>
        </p:nvSpPr>
        <p:spPr>
          <a:xfrm>
            <a:off x="15891467" y="-1129037"/>
            <a:ext cx="297558" cy="2442638"/>
          </a:xfrm>
          <a:custGeom>
            <a:rect b="b" l="l" r="r" t="t"/>
            <a:pathLst>
              <a:path extrusionOk="0" h="2442638" w="297558">
                <a:moveTo>
                  <a:pt x="0" y="0"/>
                </a:moveTo>
                <a:lnTo>
                  <a:pt x="297558" y="0"/>
                </a:lnTo>
                <a:lnTo>
                  <a:pt x="297558" y="2442638"/>
                </a:lnTo>
                <a:lnTo>
                  <a:pt x="0" y="24426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3"/>
          <p:cNvSpPr/>
          <p:nvPr/>
        </p:nvSpPr>
        <p:spPr>
          <a:xfrm rot="5728524">
            <a:off x="79481" y="4878802"/>
            <a:ext cx="4799335" cy="2303681"/>
          </a:xfrm>
          <a:custGeom>
            <a:rect b="b" l="l" r="r" t="t"/>
            <a:pathLst>
              <a:path extrusionOk="0" h="2303681" w="4799335">
                <a:moveTo>
                  <a:pt x="0" y="0"/>
                </a:moveTo>
                <a:lnTo>
                  <a:pt x="4799336" y="0"/>
                </a:lnTo>
                <a:lnTo>
                  <a:pt x="4799336" y="2303681"/>
                </a:lnTo>
                <a:lnTo>
                  <a:pt x="0" y="23036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7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3"/>
          <p:cNvSpPr txBox="1"/>
          <p:nvPr/>
        </p:nvSpPr>
        <p:spPr>
          <a:xfrm>
            <a:off x="3854707" y="2465217"/>
            <a:ext cx="550009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AGENDA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1916294" y="4035577"/>
            <a:ext cx="1938412" cy="10033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01.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1916294" y="5557564"/>
            <a:ext cx="1938412" cy="10033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02.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3854707" y="4272115"/>
            <a:ext cx="10083735" cy="501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Top excuses for not investing in cybersecurity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1916294" y="7079551"/>
            <a:ext cx="1938412" cy="10033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03.</a:t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3854707" y="7316089"/>
            <a:ext cx="9481144" cy="501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Why invest in Security Awareness Training?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3854707" y="5794102"/>
            <a:ext cx="6898612" cy="501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The truth behind these excuses</a:t>
            </a:r>
            <a:endParaRPr/>
          </a:p>
        </p:txBody>
      </p:sp>
      <p:cxnSp>
        <p:nvCxnSpPr>
          <p:cNvPr id="117" name="Google Shape;117;p3"/>
          <p:cNvCxnSpPr/>
          <p:nvPr/>
        </p:nvCxnSpPr>
        <p:spPr>
          <a:xfrm>
            <a:off x="17521433" y="9703007"/>
            <a:ext cx="445237" cy="0"/>
          </a:xfrm>
          <a:prstGeom prst="straightConnector1">
            <a:avLst/>
          </a:prstGeom>
          <a:noFill/>
          <a:ln cap="flat" cmpd="sng" w="19050">
            <a:solidFill>
              <a:srgbClr val="132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" name="Google Shape;118;p3"/>
          <p:cNvSpPr txBox="1"/>
          <p:nvPr/>
        </p:nvSpPr>
        <p:spPr>
          <a:xfrm>
            <a:off x="17768880" y="9849144"/>
            <a:ext cx="197810" cy="177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1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>
            <a:hlinkClick action="ppaction://hlinksldjump" r:id="rId3"/>
          </p:cNvPr>
          <p:cNvSpPr/>
          <p:nvPr/>
        </p:nvSpPr>
        <p:spPr>
          <a:xfrm>
            <a:off x="9224079" y="8997463"/>
            <a:ext cx="3963749" cy="644109"/>
          </a:xfrm>
          <a:custGeom>
            <a:rect b="b" l="l" r="r" t="t"/>
            <a:pathLst>
              <a:path extrusionOk="0" h="644109" w="3963749">
                <a:moveTo>
                  <a:pt x="0" y="0"/>
                </a:moveTo>
                <a:lnTo>
                  <a:pt x="3963749" y="0"/>
                </a:lnTo>
                <a:lnTo>
                  <a:pt x="3963749" y="644110"/>
                </a:lnTo>
                <a:lnTo>
                  <a:pt x="0" y="644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4" name="Google Shape;124;p4"/>
          <p:cNvGrpSpPr/>
          <p:nvPr/>
        </p:nvGrpSpPr>
        <p:grpSpPr>
          <a:xfrm>
            <a:off x="9224079" y="6868280"/>
            <a:ext cx="3809730" cy="2350500"/>
            <a:chOff x="0" y="0"/>
            <a:chExt cx="1059465" cy="653661"/>
          </a:xfrm>
        </p:grpSpPr>
        <p:sp>
          <p:nvSpPr>
            <p:cNvPr id="125" name="Google Shape;125;p4">
              <a:hlinkClick action="ppaction://hlinksldjump" r:id="rId5"/>
            </p:cNvPr>
            <p:cNvSpPr/>
            <p:nvPr/>
          </p:nvSpPr>
          <p:spPr>
            <a:xfrm>
              <a:off x="0" y="0"/>
              <a:ext cx="1059465" cy="653661"/>
            </a:xfrm>
            <a:custGeom>
              <a:rect b="b" l="l" r="r" t="t"/>
              <a:pathLst>
                <a:path extrusionOk="0" h="653661" w="1059465">
                  <a:moveTo>
                    <a:pt x="55421" y="0"/>
                  </a:moveTo>
                  <a:lnTo>
                    <a:pt x="1004045" y="0"/>
                  </a:lnTo>
                  <a:cubicBezTo>
                    <a:pt x="1018743" y="0"/>
                    <a:pt x="1032840" y="5839"/>
                    <a:pt x="1043233" y="16232"/>
                  </a:cubicBezTo>
                  <a:cubicBezTo>
                    <a:pt x="1053626" y="26626"/>
                    <a:pt x="1059465" y="40722"/>
                    <a:pt x="1059465" y="55421"/>
                  </a:cubicBezTo>
                  <a:lnTo>
                    <a:pt x="1059465" y="598240"/>
                  </a:lnTo>
                  <a:cubicBezTo>
                    <a:pt x="1059465" y="612939"/>
                    <a:pt x="1053626" y="627035"/>
                    <a:pt x="1043233" y="637429"/>
                  </a:cubicBezTo>
                  <a:cubicBezTo>
                    <a:pt x="1032840" y="647822"/>
                    <a:pt x="1018743" y="653661"/>
                    <a:pt x="1004045" y="653661"/>
                  </a:cubicBezTo>
                  <a:lnTo>
                    <a:pt x="55421" y="653661"/>
                  </a:lnTo>
                  <a:cubicBezTo>
                    <a:pt x="40722" y="653661"/>
                    <a:pt x="26626" y="647822"/>
                    <a:pt x="16232" y="637429"/>
                  </a:cubicBezTo>
                  <a:cubicBezTo>
                    <a:pt x="5839" y="627035"/>
                    <a:pt x="0" y="612939"/>
                    <a:pt x="0" y="598240"/>
                  </a:cubicBezTo>
                  <a:lnTo>
                    <a:pt x="0" y="55421"/>
                  </a:lnTo>
                  <a:cubicBezTo>
                    <a:pt x="0" y="40722"/>
                    <a:pt x="5839" y="26626"/>
                    <a:pt x="16232" y="16232"/>
                  </a:cubicBezTo>
                  <a:cubicBezTo>
                    <a:pt x="26626" y="5839"/>
                    <a:pt x="40722" y="0"/>
                    <a:pt x="55421" y="0"/>
                  </a:cubicBezTo>
                  <a:close/>
                </a:path>
              </a:pathLst>
            </a:custGeom>
            <a:solidFill>
              <a:srgbClr val="FFD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4"/>
            <p:cNvSpPr txBox="1"/>
            <p:nvPr/>
          </p:nvSpPr>
          <p:spPr>
            <a:xfrm>
              <a:off x="0" y="28575"/>
              <a:ext cx="1059465" cy="625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675" lIns="44675" spcFirstLastPara="1" rIns="44675" wrap="square" tIns="44675">
              <a:noAutofit/>
            </a:bodyPr>
            <a:lstStyle/>
            <a:p>
              <a:pPr indent="0" lvl="0" marL="0" marR="0" rtl="0" algn="ctr">
                <a:lnSpc>
                  <a:spcPct val="11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4"/>
          <p:cNvSpPr txBox="1"/>
          <p:nvPr/>
        </p:nvSpPr>
        <p:spPr>
          <a:xfrm>
            <a:off x="9539522" y="7158354"/>
            <a:ext cx="3312600" cy="17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41" cap="none" strike="noStrike">
                <a:latin typeface="DM Sans"/>
                <a:ea typeface="DM Sans"/>
                <a:cs typeface="DM Sans"/>
                <a:sym typeface="DM Sans"/>
              </a:rPr>
              <a:t>Once a year security awareness training is enough</a:t>
            </a:r>
            <a:endParaRPr/>
          </a:p>
        </p:txBody>
      </p:sp>
      <p:sp>
        <p:nvSpPr>
          <p:cNvPr id="128" name="Google Shape;128;p4">
            <a:hlinkClick action="ppaction://hlinksldjump" r:id="rId6"/>
          </p:cNvPr>
          <p:cNvSpPr/>
          <p:nvPr/>
        </p:nvSpPr>
        <p:spPr>
          <a:xfrm>
            <a:off x="12575602" y="8823022"/>
            <a:ext cx="553158" cy="552467"/>
          </a:xfrm>
          <a:custGeom>
            <a:rect b="b" l="l" r="r" t="t"/>
            <a:pathLst>
              <a:path extrusionOk="0" h="552467" w="553158">
                <a:moveTo>
                  <a:pt x="0" y="0"/>
                </a:moveTo>
                <a:lnTo>
                  <a:pt x="553158" y="0"/>
                </a:lnTo>
                <a:lnTo>
                  <a:pt x="553158" y="552467"/>
                </a:lnTo>
                <a:lnTo>
                  <a:pt x="0" y="552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4">
            <a:hlinkClick action="ppaction://hlinksldjump" r:id="rId8"/>
          </p:cNvPr>
          <p:cNvSpPr/>
          <p:nvPr/>
        </p:nvSpPr>
        <p:spPr>
          <a:xfrm>
            <a:off x="8806976" y="2847631"/>
            <a:ext cx="4380853" cy="711889"/>
          </a:xfrm>
          <a:custGeom>
            <a:rect b="b" l="l" r="r" t="t"/>
            <a:pathLst>
              <a:path extrusionOk="0" h="711889" w="4380853">
                <a:moveTo>
                  <a:pt x="0" y="0"/>
                </a:moveTo>
                <a:lnTo>
                  <a:pt x="4380852" y="0"/>
                </a:lnTo>
                <a:lnTo>
                  <a:pt x="4380852" y="711888"/>
                </a:lnTo>
                <a:lnTo>
                  <a:pt x="0" y="7118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0" name="Google Shape;130;p4"/>
          <p:cNvGrpSpPr/>
          <p:nvPr/>
        </p:nvGrpSpPr>
        <p:grpSpPr>
          <a:xfrm>
            <a:off x="9206427" y="645440"/>
            <a:ext cx="3981406" cy="2350500"/>
            <a:chOff x="0" y="0"/>
            <a:chExt cx="1107207" cy="653661"/>
          </a:xfrm>
        </p:grpSpPr>
        <p:sp>
          <p:nvSpPr>
            <p:cNvPr id="131" name="Google Shape;131;p4">
              <a:hlinkClick action="ppaction://hlinksldjump" r:id="rId9"/>
            </p:cNvPr>
            <p:cNvSpPr/>
            <p:nvPr/>
          </p:nvSpPr>
          <p:spPr>
            <a:xfrm>
              <a:off x="0" y="0"/>
              <a:ext cx="1107207" cy="653661"/>
            </a:xfrm>
            <a:custGeom>
              <a:rect b="b" l="l" r="r" t="t"/>
              <a:pathLst>
                <a:path extrusionOk="0" h="653661" w="1107207">
                  <a:moveTo>
                    <a:pt x="53031" y="0"/>
                  </a:moveTo>
                  <a:lnTo>
                    <a:pt x="1054176" y="0"/>
                  </a:lnTo>
                  <a:cubicBezTo>
                    <a:pt x="1068241" y="0"/>
                    <a:pt x="1081730" y="5587"/>
                    <a:pt x="1091675" y="15532"/>
                  </a:cubicBezTo>
                  <a:cubicBezTo>
                    <a:pt x="1101620" y="25478"/>
                    <a:pt x="1107207" y="38966"/>
                    <a:pt x="1107207" y="53031"/>
                  </a:cubicBezTo>
                  <a:lnTo>
                    <a:pt x="1107207" y="600630"/>
                  </a:lnTo>
                  <a:cubicBezTo>
                    <a:pt x="1107207" y="614695"/>
                    <a:pt x="1101620" y="628183"/>
                    <a:pt x="1091675" y="638129"/>
                  </a:cubicBezTo>
                  <a:cubicBezTo>
                    <a:pt x="1081730" y="648074"/>
                    <a:pt x="1068241" y="653661"/>
                    <a:pt x="1054176" y="653661"/>
                  </a:cubicBezTo>
                  <a:lnTo>
                    <a:pt x="53031" y="653661"/>
                  </a:lnTo>
                  <a:cubicBezTo>
                    <a:pt x="38966" y="653661"/>
                    <a:pt x="25478" y="648074"/>
                    <a:pt x="15532" y="638129"/>
                  </a:cubicBezTo>
                  <a:cubicBezTo>
                    <a:pt x="5587" y="628183"/>
                    <a:pt x="0" y="614695"/>
                    <a:pt x="0" y="600630"/>
                  </a:cubicBezTo>
                  <a:lnTo>
                    <a:pt x="0" y="53031"/>
                  </a:lnTo>
                  <a:cubicBezTo>
                    <a:pt x="0" y="38966"/>
                    <a:pt x="5587" y="25478"/>
                    <a:pt x="15532" y="15532"/>
                  </a:cubicBezTo>
                  <a:cubicBezTo>
                    <a:pt x="25478" y="5587"/>
                    <a:pt x="38966" y="0"/>
                    <a:pt x="53031" y="0"/>
                  </a:cubicBezTo>
                  <a:close/>
                </a:path>
              </a:pathLst>
            </a:custGeom>
            <a:solidFill>
              <a:srgbClr val="FF97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0" y="28575"/>
              <a:ext cx="1107207" cy="625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675" lIns="44675" spcFirstLastPara="1" rIns="44675" wrap="square" tIns="44675">
              <a:noAutofit/>
            </a:bodyPr>
            <a:lstStyle/>
            <a:p>
              <a:pPr indent="0" lvl="0" marL="0" marR="0" rtl="0" algn="ctr">
                <a:lnSpc>
                  <a:spcPct val="11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4">
            <a:hlinkClick action="ppaction://hlinksldjump" r:id="rId10"/>
          </p:cNvPr>
          <p:cNvSpPr/>
          <p:nvPr/>
        </p:nvSpPr>
        <p:spPr>
          <a:xfrm>
            <a:off x="13461144" y="4534749"/>
            <a:ext cx="3963749" cy="644109"/>
          </a:xfrm>
          <a:custGeom>
            <a:rect b="b" l="l" r="r" t="t"/>
            <a:pathLst>
              <a:path extrusionOk="0" h="644109" w="3963749">
                <a:moveTo>
                  <a:pt x="0" y="0"/>
                </a:moveTo>
                <a:lnTo>
                  <a:pt x="3963750" y="0"/>
                </a:lnTo>
                <a:lnTo>
                  <a:pt x="3963750" y="644110"/>
                </a:lnTo>
                <a:lnTo>
                  <a:pt x="0" y="644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4" name="Google Shape;134;p4"/>
          <p:cNvGrpSpPr/>
          <p:nvPr/>
        </p:nvGrpSpPr>
        <p:grpSpPr>
          <a:xfrm>
            <a:off x="13521319" y="2345846"/>
            <a:ext cx="3809730" cy="2350500"/>
            <a:chOff x="0" y="0"/>
            <a:chExt cx="1059465" cy="653661"/>
          </a:xfrm>
        </p:grpSpPr>
        <p:sp>
          <p:nvSpPr>
            <p:cNvPr id="135" name="Google Shape;135;p4">
              <a:hlinkClick action="ppaction://hlinksldjump" r:id="rId11"/>
            </p:cNvPr>
            <p:cNvSpPr/>
            <p:nvPr/>
          </p:nvSpPr>
          <p:spPr>
            <a:xfrm>
              <a:off x="0" y="0"/>
              <a:ext cx="1059465" cy="653661"/>
            </a:xfrm>
            <a:custGeom>
              <a:rect b="b" l="l" r="r" t="t"/>
              <a:pathLst>
                <a:path extrusionOk="0" h="653661" w="1059465">
                  <a:moveTo>
                    <a:pt x="55421" y="0"/>
                  </a:moveTo>
                  <a:lnTo>
                    <a:pt x="1004045" y="0"/>
                  </a:lnTo>
                  <a:cubicBezTo>
                    <a:pt x="1018743" y="0"/>
                    <a:pt x="1032840" y="5839"/>
                    <a:pt x="1043233" y="16232"/>
                  </a:cubicBezTo>
                  <a:cubicBezTo>
                    <a:pt x="1053626" y="26626"/>
                    <a:pt x="1059465" y="40722"/>
                    <a:pt x="1059465" y="55421"/>
                  </a:cubicBezTo>
                  <a:lnTo>
                    <a:pt x="1059465" y="598240"/>
                  </a:lnTo>
                  <a:cubicBezTo>
                    <a:pt x="1059465" y="612939"/>
                    <a:pt x="1053626" y="627035"/>
                    <a:pt x="1043233" y="637429"/>
                  </a:cubicBezTo>
                  <a:cubicBezTo>
                    <a:pt x="1032840" y="647822"/>
                    <a:pt x="1018743" y="653661"/>
                    <a:pt x="1004045" y="653661"/>
                  </a:cubicBezTo>
                  <a:lnTo>
                    <a:pt x="55421" y="653661"/>
                  </a:lnTo>
                  <a:cubicBezTo>
                    <a:pt x="40722" y="653661"/>
                    <a:pt x="26626" y="647822"/>
                    <a:pt x="16232" y="637429"/>
                  </a:cubicBezTo>
                  <a:cubicBezTo>
                    <a:pt x="5839" y="627035"/>
                    <a:pt x="0" y="612939"/>
                    <a:pt x="0" y="598240"/>
                  </a:cubicBezTo>
                  <a:lnTo>
                    <a:pt x="0" y="55421"/>
                  </a:lnTo>
                  <a:cubicBezTo>
                    <a:pt x="0" y="40722"/>
                    <a:pt x="5839" y="26626"/>
                    <a:pt x="16232" y="16232"/>
                  </a:cubicBezTo>
                  <a:cubicBezTo>
                    <a:pt x="26626" y="5839"/>
                    <a:pt x="40722" y="0"/>
                    <a:pt x="55421" y="0"/>
                  </a:cubicBezTo>
                  <a:close/>
                </a:path>
              </a:pathLst>
            </a:custGeom>
            <a:solidFill>
              <a:srgbClr val="80CC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 txBox="1"/>
            <p:nvPr/>
          </p:nvSpPr>
          <p:spPr>
            <a:xfrm>
              <a:off x="0" y="28575"/>
              <a:ext cx="1059465" cy="625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675" lIns="44675" spcFirstLastPara="1" rIns="44675" wrap="square" tIns="44675">
              <a:noAutofit/>
            </a:bodyPr>
            <a:lstStyle/>
            <a:p>
              <a:pPr indent="0" lvl="0" marL="0" marR="0" rtl="0" algn="ctr">
                <a:lnSpc>
                  <a:spcPct val="11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4"/>
          <p:cNvSpPr/>
          <p:nvPr/>
        </p:nvSpPr>
        <p:spPr>
          <a:xfrm>
            <a:off x="9206427" y="5965974"/>
            <a:ext cx="3963749" cy="644109"/>
          </a:xfrm>
          <a:custGeom>
            <a:rect b="b" l="l" r="r" t="t"/>
            <a:pathLst>
              <a:path extrusionOk="0" h="644109" w="3963749">
                <a:moveTo>
                  <a:pt x="0" y="0"/>
                </a:moveTo>
                <a:lnTo>
                  <a:pt x="3963749" y="0"/>
                </a:lnTo>
                <a:lnTo>
                  <a:pt x="3963749" y="644109"/>
                </a:lnTo>
                <a:lnTo>
                  <a:pt x="0" y="644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8" name="Google Shape;138;p4"/>
          <p:cNvGrpSpPr/>
          <p:nvPr/>
        </p:nvGrpSpPr>
        <p:grpSpPr>
          <a:xfrm>
            <a:off x="9206427" y="3762353"/>
            <a:ext cx="3981406" cy="2350500"/>
            <a:chOff x="0" y="0"/>
            <a:chExt cx="1107207" cy="653661"/>
          </a:xfrm>
        </p:grpSpPr>
        <p:sp>
          <p:nvSpPr>
            <p:cNvPr id="139" name="Google Shape;139;p4"/>
            <p:cNvSpPr/>
            <p:nvPr/>
          </p:nvSpPr>
          <p:spPr>
            <a:xfrm>
              <a:off x="0" y="0"/>
              <a:ext cx="1107207" cy="653661"/>
            </a:xfrm>
            <a:custGeom>
              <a:rect b="b" l="l" r="r" t="t"/>
              <a:pathLst>
                <a:path extrusionOk="0" h="653661" w="1107207">
                  <a:moveTo>
                    <a:pt x="53031" y="0"/>
                  </a:moveTo>
                  <a:lnTo>
                    <a:pt x="1054176" y="0"/>
                  </a:lnTo>
                  <a:cubicBezTo>
                    <a:pt x="1068241" y="0"/>
                    <a:pt x="1081730" y="5587"/>
                    <a:pt x="1091675" y="15532"/>
                  </a:cubicBezTo>
                  <a:cubicBezTo>
                    <a:pt x="1101620" y="25478"/>
                    <a:pt x="1107207" y="38966"/>
                    <a:pt x="1107207" y="53031"/>
                  </a:cubicBezTo>
                  <a:lnTo>
                    <a:pt x="1107207" y="600630"/>
                  </a:lnTo>
                  <a:cubicBezTo>
                    <a:pt x="1107207" y="614695"/>
                    <a:pt x="1101620" y="628183"/>
                    <a:pt x="1091675" y="638129"/>
                  </a:cubicBezTo>
                  <a:cubicBezTo>
                    <a:pt x="1081730" y="648074"/>
                    <a:pt x="1068241" y="653661"/>
                    <a:pt x="1054176" y="653661"/>
                  </a:cubicBezTo>
                  <a:lnTo>
                    <a:pt x="53031" y="653661"/>
                  </a:lnTo>
                  <a:cubicBezTo>
                    <a:pt x="38966" y="653661"/>
                    <a:pt x="25478" y="648074"/>
                    <a:pt x="15532" y="638129"/>
                  </a:cubicBezTo>
                  <a:cubicBezTo>
                    <a:pt x="5587" y="628183"/>
                    <a:pt x="0" y="614695"/>
                    <a:pt x="0" y="600630"/>
                  </a:cubicBezTo>
                  <a:lnTo>
                    <a:pt x="0" y="53031"/>
                  </a:lnTo>
                  <a:cubicBezTo>
                    <a:pt x="0" y="38966"/>
                    <a:pt x="5587" y="25478"/>
                    <a:pt x="15532" y="15532"/>
                  </a:cubicBezTo>
                  <a:cubicBezTo>
                    <a:pt x="25478" y="5587"/>
                    <a:pt x="38966" y="0"/>
                    <a:pt x="53031" y="0"/>
                  </a:cubicBezTo>
                  <a:close/>
                </a:path>
              </a:pathLst>
            </a:custGeom>
            <a:solidFill>
              <a:srgbClr val="B1A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0" y="28575"/>
              <a:ext cx="1107207" cy="625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675" lIns="44675" spcFirstLastPara="1" rIns="44675" wrap="square" tIns="44675">
              <a:noAutofit/>
            </a:bodyPr>
            <a:lstStyle/>
            <a:p>
              <a:pPr indent="0" lvl="0" marL="0" marR="0" rtl="0" algn="ctr">
                <a:lnSpc>
                  <a:spcPct val="11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13461144" y="7399420"/>
            <a:ext cx="3963749" cy="644109"/>
          </a:xfrm>
          <a:custGeom>
            <a:rect b="b" l="l" r="r" t="t"/>
            <a:pathLst>
              <a:path extrusionOk="0" h="644109" w="3963749">
                <a:moveTo>
                  <a:pt x="0" y="0"/>
                </a:moveTo>
                <a:lnTo>
                  <a:pt x="3963750" y="0"/>
                </a:lnTo>
                <a:lnTo>
                  <a:pt x="3963750" y="644109"/>
                </a:lnTo>
                <a:lnTo>
                  <a:pt x="0" y="644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2" name="Google Shape;142;p4"/>
          <p:cNvGrpSpPr/>
          <p:nvPr/>
        </p:nvGrpSpPr>
        <p:grpSpPr>
          <a:xfrm>
            <a:off x="13461144" y="5258944"/>
            <a:ext cx="3869052" cy="2350500"/>
            <a:chOff x="0" y="0"/>
            <a:chExt cx="1075962" cy="653661"/>
          </a:xfrm>
        </p:grpSpPr>
        <p:sp>
          <p:nvSpPr>
            <p:cNvPr id="143" name="Google Shape;143;p4">
              <a:hlinkClick action="ppaction://hlinksldjump" r:id="rId12"/>
            </p:cNvPr>
            <p:cNvSpPr/>
            <p:nvPr/>
          </p:nvSpPr>
          <p:spPr>
            <a:xfrm>
              <a:off x="0" y="0"/>
              <a:ext cx="1075962" cy="653661"/>
            </a:xfrm>
            <a:custGeom>
              <a:rect b="b" l="l" r="r" t="t"/>
              <a:pathLst>
                <a:path extrusionOk="0" h="653661" w="1075962">
                  <a:moveTo>
                    <a:pt x="54571" y="0"/>
                  </a:moveTo>
                  <a:lnTo>
                    <a:pt x="1021391" y="0"/>
                  </a:lnTo>
                  <a:cubicBezTo>
                    <a:pt x="1035864" y="0"/>
                    <a:pt x="1049745" y="5749"/>
                    <a:pt x="1059979" y="15983"/>
                  </a:cubicBezTo>
                  <a:cubicBezTo>
                    <a:pt x="1070213" y="26218"/>
                    <a:pt x="1075962" y="40098"/>
                    <a:pt x="1075962" y="54571"/>
                  </a:cubicBezTo>
                  <a:lnTo>
                    <a:pt x="1075962" y="599090"/>
                  </a:lnTo>
                  <a:cubicBezTo>
                    <a:pt x="1075962" y="613563"/>
                    <a:pt x="1070213" y="627444"/>
                    <a:pt x="1059979" y="637678"/>
                  </a:cubicBezTo>
                  <a:cubicBezTo>
                    <a:pt x="1049745" y="647912"/>
                    <a:pt x="1035864" y="653661"/>
                    <a:pt x="1021391" y="653661"/>
                  </a:cubicBezTo>
                  <a:lnTo>
                    <a:pt x="54571" y="653661"/>
                  </a:lnTo>
                  <a:cubicBezTo>
                    <a:pt x="40098" y="653661"/>
                    <a:pt x="26218" y="647912"/>
                    <a:pt x="15983" y="637678"/>
                  </a:cubicBezTo>
                  <a:cubicBezTo>
                    <a:pt x="5749" y="627444"/>
                    <a:pt x="0" y="613563"/>
                    <a:pt x="0" y="599090"/>
                  </a:cubicBezTo>
                  <a:lnTo>
                    <a:pt x="0" y="54571"/>
                  </a:lnTo>
                  <a:cubicBezTo>
                    <a:pt x="0" y="40098"/>
                    <a:pt x="5749" y="26218"/>
                    <a:pt x="15983" y="15983"/>
                  </a:cubicBezTo>
                  <a:cubicBezTo>
                    <a:pt x="26218" y="5749"/>
                    <a:pt x="40098" y="0"/>
                    <a:pt x="54571" y="0"/>
                  </a:cubicBezTo>
                  <a:close/>
                </a:path>
              </a:pathLst>
            </a:custGeom>
            <a:solidFill>
              <a:srgbClr val="8FBE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0" y="28575"/>
              <a:ext cx="1075962" cy="625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675" lIns="44675" spcFirstLastPara="1" rIns="44675" wrap="square" tIns="44675">
              <a:noAutofit/>
            </a:bodyPr>
            <a:lstStyle/>
            <a:p>
              <a:pPr indent="0" lvl="0" marL="0" marR="0" rtl="0" algn="ctr">
                <a:lnSpc>
                  <a:spcPct val="11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4"/>
          <p:cNvGrpSpPr/>
          <p:nvPr/>
        </p:nvGrpSpPr>
        <p:grpSpPr>
          <a:xfrm rot="-6764296">
            <a:off x="8927143" y="1857782"/>
            <a:ext cx="1273416" cy="1607164"/>
            <a:chOff x="14523" y="34433"/>
            <a:chExt cx="536228" cy="676767"/>
          </a:xfrm>
        </p:grpSpPr>
        <p:sp>
          <p:nvSpPr>
            <p:cNvPr id="146" name="Google Shape;146;p4">
              <a:hlinkClick action="ppaction://hlinksldjump" r:id="rId13"/>
            </p:cNvPr>
            <p:cNvSpPr/>
            <p:nvPr/>
          </p:nvSpPr>
          <p:spPr>
            <a:xfrm>
              <a:off x="14523" y="34433"/>
              <a:ext cx="536228" cy="676767"/>
            </a:xfrm>
            <a:custGeom>
              <a:rect b="b" l="l" r="r" t="t"/>
              <a:pathLst>
                <a:path extrusionOk="0" h="676767" w="536228">
                  <a:moveTo>
                    <a:pt x="286852" y="12717"/>
                  </a:moveTo>
                  <a:lnTo>
                    <a:pt x="532014" y="629617"/>
                  </a:lnTo>
                  <a:cubicBezTo>
                    <a:pt x="536228" y="640222"/>
                    <a:pt x="534915" y="652227"/>
                    <a:pt x="528506" y="661670"/>
                  </a:cubicBezTo>
                  <a:cubicBezTo>
                    <a:pt x="522098" y="671113"/>
                    <a:pt x="511427" y="676767"/>
                    <a:pt x="500015" y="676767"/>
                  </a:cubicBezTo>
                  <a:lnTo>
                    <a:pt x="36214" y="676767"/>
                  </a:lnTo>
                  <a:cubicBezTo>
                    <a:pt x="24802" y="676767"/>
                    <a:pt x="14131" y="671113"/>
                    <a:pt x="7722" y="661670"/>
                  </a:cubicBezTo>
                  <a:cubicBezTo>
                    <a:pt x="1314" y="652227"/>
                    <a:pt x="0" y="640222"/>
                    <a:pt x="4215" y="629617"/>
                  </a:cubicBezTo>
                  <a:lnTo>
                    <a:pt x="249376" y="12717"/>
                  </a:lnTo>
                  <a:cubicBezTo>
                    <a:pt x="252427" y="5040"/>
                    <a:pt x="259853" y="0"/>
                    <a:pt x="268114" y="0"/>
                  </a:cubicBezTo>
                  <a:cubicBezTo>
                    <a:pt x="276376" y="0"/>
                    <a:pt x="283801" y="5040"/>
                    <a:pt x="286852" y="12717"/>
                  </a:cubicBezTo>
                  <a:close/>
                </a:path>
              </a:pathLst>
            </a:custGeom>
            <a:solidFill>
              <a:srgbClr val="FF97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88324" y="358775"/>
              <a:ext cx="388626" cy="30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675" lIns="44675" spcFirstLastPara="1" rIns="44675" wrap="square" tIns="44675">
              <a:noAutofit/>
            </a:bodyPr>
            <a:lstStyle/>
            <a:p>
              <a:pPr indent="0" lvl="0" marL="0" marR="0" rtl="0" algn="ctr">
                <a:lnSpc>
                  <a:spcPct val="11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4">
            <a:hlinkClick action="ppaction://hlinksldjump" r:id="rId14"/>
          </p:cNvPr>
          <p:cNvSpPr/>
          <p:nvPr/>
        </p:nvSpPr>
        <p:spPr>
          <a:xfrm>
            <a:off x="12798896" y="2571399"/>
            <a:ext cx="553158" cy="552467"/>
          </a:xfrm>
          <a:custGeom>
            <a:rect b="b" l="l" r="r" t="t"/>
            <a:pathLst>
              <a:path extrusionOk="0" h="552467" w="553158">
                <a:moveTo>
                  <a:pt x="0" y="0"/>
                </a:moveTo>
                <a:lnTo>
                  <a:pt x="553158" y="0"/>
                </a:lnTo>
                <a:lnTo>
                  <a:pt x="553158" y="552466"/>
                </a:lnTo>
                <a:lnTo>
                  <a:pt x="0" y="552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4"/>
          <p:cNvSpPr txBox="1"/>
          <p:nvPr/>
        </p:nvSpPr>
        <p:spPr>
          <a:xfrm>
            <a:off x="941475" y="842875"/>
            <a:ext cx="7535100" cy="3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97" u="none" cap="none" strike="noStrike">
                <a:solidFill>
                  <a:srgbClr val="FF975C"/>
                </a:solidFill>
                <a:latin typeface="Arial"/>
                <a:ea typeface="Arial"/>
                <a:cs typeface="Arial"/>
                <a:sym typeface="Arial"/>
              </a:rPr>
              <a:t>Top</a:t>
            </a:r>
            <a:r>
              <a:rPr b="1" i="0" lang="en-US" sz="689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6897" u="none" cap="none" strike="noStrike">
                <a:solidFill>
                  <a:srgbClr val="FF975C"/>
                </a:solidFill>
                <a:latin typeface="Arial"/>
                <a:ea typeface="Arial"/>
                <a:cs typeface="Arial"/>
                <a:sym typeface="Arial"/>
              </a:rPr>
              <a:t>Excuses</a:t>
            </a:r>
            <a:endParaRPr/>
          </a:p>
          <a:p>
            <a:pPr indent="0" lvl="0" marL="0" marR="0" rtl="0" algn="l">
              <a:lnSpc>
                <a:spcPct val="115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97" u="none" cap="none" strike="noStrike">
                <a:solidFill>
                  <a:srgbClr val="132B5E"/>
                </a:solidFill>
                <a:latin typeface="Arial"/>
                <a:ea typeface="Arial"/>
                <a:cs typeface="Arial"/>
                <a:sym typeface="Arial"/>
              </a:rPr>
              <a:t>for Not Investing in Cybersecurity</a:t>
            </a:r>
            <a:endParaRPr>
              <a:solidFill>
                <a:srgbClr val="132B5E"/>
              </a:solidFill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9645298" y="945188"/>
            <a:ext cx="3202800" cy="17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41" cap="none" strike="noStrike">
                <a:latin typeface="DM Sans"/>
                <a:ea typeface="DM Sans"/>
                <a:cs typeface="DM Sans"/>
                <a:sym typeface="DM Sans"/>
              </a:rPr>
              <a:t>My business is too small to be targeted in a cyberattack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13900029" y="5568194"/>
            <a:ext cx="3202800" cy="17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41" cap="none" strike="noStrike">
                <a:latin typeface="DM Sans"/>
                <a:ea typeface="DM Sans"/>
                <a:cs typeface="DM Sans"/>
                <a:sym typeface="DM Sans"/>
              </a:rPr>
              <a:t>Cybersecurity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41" cap="none" strike="noStrike">
                <a:latin typeface="DM Sans"/>
                <a:ea typeface="DM Sans"/>
                <a:cs typeface="DM Sans"/>
                <a:sym typeface="DM Sans"/>
              </a:rPr>
              <a:t>is common sense and doesn’t require training</a:t>
            </a:r>
            <a:endParaRPr/>
          </a:p>
        </p:txBody>
      </p:sp>
      <p:sp>
        <p:nvSpPr>
          <p:cNvPr id="152" name="Google Shape;152;p4"/>
          <p:cNvSpPr txBox="1"/>
          <p:nvPr/>
        </p:nvSpPr>
        <p:spPr>
          <a:xfrm>
            <a:off x="13836761" y="3068568"/>
            <a:ext cx="32124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41" cap="none" strike="noStrike">
                <a:latin typeface="DM Sans"/>
                <a:ea typeface="DM Sans"/>
                <a:cs typeface="DM Sans"/>
                <a:sym typeface="DM Sans"/>
              </a:rPr>
              <a:t>Cybersecurity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41" cap="none" strike="noStrike">
                <a:latin typeface="DM Sans"/>
                <a:ea typeface="DM Sans"/>
                <a:cs typeface="DM Sans"/>
                <a:sym typeface="DM Sans"/>
              </a:rPr>
              <a:t>is too expensive</a:t>
            </a:r>
            <a:endParaRPr/>
          </a:p>
        </p:txBody>
      </p:sp>
      <p:sp>
        <p:nvSpPr>
          <p:cNvPr id="153" name="Google Shape;153;p4"/>
          <p:cNvSpPr txBox="1"/>
          <p:nvPr/>
        </p:nvSpPr>
        <p:spPr>
          <a:xfrm>
            <a:off x="9645312" y="4288103"/>
            <a:ext cx="3058800" cy="13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41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Cybersecurity is a productivity blocker</a:t>
            </a:r>
            <a:endParaRPr/>
          </a:p>
        </p:txBody>
      </p:sp>
      <p:sp>
        <p:nvSpPr>
          <p:cNvPr id="154" name="Google Shape;154;p4"/>
          <p:cNvSpPr/>
          <p:nvPr/>
        </p:nvSpPr>
        <p:spPr>
          <a:xfrm>
            <a:off x="12798896" y="5689740"/>
            <a:ext cx="553158" cy="552467"/>
          </a:xfrm>
          <a:custGeom>
            <a:rect b="b" l="l" r="r" t="t"/>
            <a:pathLst>
              <a:path extrusionOk="0" h="552467" w="553158">
                <a:moveTo>
                  <a:pt x="0" y="0"/>
                </a:moveTo>
                <a:lnTo>
                  <a:pt x="553158" y="0"/>
                </a:lnTo>
                <a:lnTo>
                  <a:pt x="553158" y="552467"/>
                </a:lnTo>
                <a:lnTo>
                  <a:pt x="0" y="552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4">
            <a:hlinkClick action="ppaction://hlinksldjump" r:id="rId15"/>
          </p:cNvPr>
          <p:cNvSpPr/>
          <p:nvPr/>
        </p:nvSpPr>
        <p:spPr>
          <a:xfrm>
            <a:off x="16872842" y="7169008"/>
            <a:ext cx="553158" cy="552467"/>
          </a:xfrm>
          <a:custGeom>
            <a:rect b="b" l="l" r="r" t="t"/>
            <a:pathLst>
              <a:path extrusionOk="0" h="552467" w="553158">
                <a:moveTo>
                  <a:pt x="0" y="0"/>
                </a:moveTo>
                <a:lnTo>
                  <a:pt x="553158" y="0"/>
                </a:lnTo>
                <a:lnTo>
                  <a:pt x="553158" y="552467"/>
                </a:lnTo>
                <a:lnTo>
                  <a:pt x="0" y="552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4">
            <a:hlinkClick action="ppaction://hlinksldjump" r:id="rId16"/>
          </p:cNvPr>
          <p:cNvSpPr/>
          <p:nvPr/>
        </p:nvSpPr>
        <p:spPr>
          <a:xfrm>
            <a:off x="16872842" y="4263018"/>
            <a:ext cx="553158" cy="552467"/>
          </a:xfrm>
          <a:custGeom>
            <a:rect b="b" l="l" r="r" t="t"/>
            <a:pathLst>
              <a:path extrusionOk="0" h="552467" w="553158">
                <a:moveTo>
                  <a:pt x="0" y="0"/>
                </a:moveTo>
                <a:lnTo>
                  <a:pt x="553158" y="0"/>
                </a:lnTo>
                <a:lnTo>
                  <a:pt x="553158" y="552466"/>
                </a:lnTo>
                <a:lnTo>
                  <a:pt x="0" y="552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57" name="Google Shape;157;p4"/>
          <p:cNvCxnSpPr/>
          <p:nvPr/>
        </p:nvCxnSpPr>
        <p:spPr>
          <a:xfrm>
            <a:off x="17521433" y="9703007"/>
            <a:ext cx="445237" cy="0"/>
          </a:xfrm>
          <a:prstGeom prst="straightConnector1">
            <a:avLst/>
          </a:prstGeom>
          <a:noFill/>
          <a:ln cap="flat" cmpd="sng" w="19050">
            <a:solidFill>
              <a:srgbClr val="132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8" name="Google Shape;158;p4"/>
          <p:cNvSpPr txBox="1"/>
          <p:nvPr/>
        </p:nvSpPr>
        <p:spPr>
          <a:xfrm>
            <a:off x="17766366" y="9849144"/>
            <a:ext cx="200323" cy="177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1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03</a:t>
            </a:r>
            <a:endParaRPr/>
          </a:p>
        </p:txBody>
      </p:sp>
      <p:sp>
        <p:nvSpPr>
          <p:cNvPr id="159" name="Google Shape;159;p4"/>
          <p:cNvSpPr/>
          <p:nvPr/>
        </p:nvSpPr>
        <p:spPr>
          <a:xfrm rot="2700000">
            <a:off x="-422170" y="6975040"/>
            <a:ext cx="8654964" cy="7280989"/>
          </a:xfrm>
          <a:custGeom>
            <a:rect b="b" l="l" r="r" t="t"/>
            <a:pathLst>
              <a:path extrusionOk="0" h="7276942" w="8650154">
                <a:moveTo>
                  <a:pt x="0" y="0"/>
                </a:moveTo>
                <a:lnTo>
                  <a:pt x="8650153" y="0"/>
                </a:lnTo>
                <a:lnTo>
                  <a:pt x="8650153" y="7276942"/>
                </a:lnTo>
                <a:lnTo>
                  <a:pt x="0" y="7276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>
            <a:off x="-3810001" y="6842775"/>
            <a:ext cx="34460103" cy="5138258"/>
          </a:xfrm>
          <a:custGeom>
            <a:rect b="b" l="l" r="r" t="t"/>
            <a:pathLst>
              <a:path extrusionOk="0" h="5297173" w="22783539">
                <a:moveTo>
                  <a:pt x="0" y="0"/>
                </a:moveTo>
                <a:lnTo>
                  <a:pt x="22783539" y="0"/>
                </a:lnTo>
                <a:lnTo>
                  <a:pt x="22783539" y="5297172"/>
                </a:lnTo>
                <a:lnTo>
                  <a:pt x="0" y="5297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5"/>
          <p:cNvSpPr txBox="1"/>
          <p:nvPr/>
        </p:nvSpPr>
        <p:spPr>
          <a:xfrm>
            <a:off x="1263320" y="1277167"/>
            <a:ext cx="16119300" cy="58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779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These </a:t>
            </a:r>
            <a:r>
              <a:rPr b="1" i="0" lang="en-US" sz="11779" u="none" cap="none" strike="noStrike">
                <a:solidFill>
                  <a:srgbClr val="FF975C"/>
                </a:solidFill>
                <a:latin typeface="DM Sans"/>
                <a:ea typeface="DM Sans"/>
                <a:cs typeface="DM Sans"/>
                <a:sym typeface="DM Sans"/>
              </a:rPr>
              <a:t>excuses</a:t>
            </a:r>
            <a:r>
              <a:rPr b="1" i="0" lang="en-US" sz="11779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 are hurting your business.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13688937" y="5687231"/>
            <a:ext cx="3599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268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Here’s how</a:t>
            </a:r>
            <a:endParaRPr/>
          </a:p>
        </p:txBody>
      </p:sp>
      <p:cxnSp>
        <p:nvCxnSpPr>
          <p:cNvPr id="167" name="Google Shape;167;p5"/>
          <p:cNvCxnSpPr/>
          <p:nvPr/>
        </p:nvCxnSpPr>
        <p:spPr>
          <a:xfrm>
            <a:off x="13693929" y="6657158"/>
            <a:ext cx="3589200" cy="0"/>
          </a:xfrm>
          <a:prstGeom prst="straightConnector1">
            <a:avLst/>
          </a:prstGeom>
          <a:noFill/>
          <a:ln cap="rnd" cmpd="sng" w="76200">
            <a:solidFill>
              <a:srgbClr val="FF975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8" name="Google Shape;168;p5"/>
          <p:cNvCxnSpPr/>
          <p:nvPr/>
        </p:nvCxnSpPr>
        <p:spPr>
          <a:xfrm>
            <a:off x="17521433" y="9703007"/>
            <a:ext cx="445237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9" name="Google Shape;169;p5"/>
          <p:cNvSpPr txBox="1"/>
          <p:nvPr/>
        </p:nvSpPr>
        <p:spPr>
          <a:xfrm>
            <a:off x="17763695" y="9849144"/>
            <a:ext cx="202994" cy="177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1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/>
          <p:nvPr/>
        </p:nvSpPr>
        <p:spPr>
          <a:xfrm rot="10079293">
            <a:off x="-680203" y="5129943"/>
            <a:ext cx="8650154" cy="7276942"/>
          </a:xfrm>
          <a:custGeom>
            <a:rect b="b" l="l" r="r" t="t"/>
            <a:pathLst>
              <a:path extrusionOk="0" h="7276942" w="8650154">
                <a:moveTo>
                  <a:pt x="0" y="0"/>
                </a:moveTo>
                <a:lnTo>
                  <a:pt x="8650153" y="0"/>
                </a:lnTo>
                <a:lnTo>
                  <a:pt x="8650153" y="7276942"/>
                </a:lnTo>
                <a:lnTo>
                  <a:pt x="0" y="7276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6"/>
          <p:cNvSpPr/>
          <p:nvPr/>
        </p:nvSpPr>
        <p:spPr>
          <a:xfrm flipH="1" rot="284157">
            <a:off x="4191625" y="5597536"/>
            <a:ext cx="1690932" cy="1384451"/>
          </a:xfrm>
          <a:custGeom>
            <a:rect b="b" l="l" r="r" t="t"/>
            <a:pathLst>
              <a:path extrusionOk="0" h="1384451" w="1690932">
                <a:moveTo>
                  <a:pt x="1690933" y="0"/>
                </a:moveTo>
                <a:lnTo>
                  <a:pt x="0" y="0"/>
                </a:lnTo>
                <a:lnTo>
                  <a:pt x="0" y="1384451"/>
                </a:lnTo>
                <a:lnTo>
                  <a:pt x="1690933" y="1384451"/>
                </a:lnTo>
                <a:lnTo>
                  <a:pt x="169093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6"/>
          <p:cNvSpPr/>
          <p:nvPr/>
        </p:nvSpPr>
        <p:spPr>
          <a:xfrm flipH="1">
            <a:off x="4489056" y="5444234"/>
            <a:ext cx="2011638" cy="768080"/>
          </a:xfrm>
          <a:custGeom>
            <a:rect b="b" l="l" r="r" t="t"/>
            <a:pathLst>
              <a:path extrusionOk="0" h="768080" w="2011638">
                <a:moveTo>
                  <a:pt x="2011638" y="0"/>
                </a:moveTo>
                <a:lnTo>
                  <a:pt x="0" y="0"/>
                </a:lnTo>
                <a:lnTo>
                  <a:pt x="0" y="768080"/>
                </a:lnTo>
                <a:lnTo>
                  <a:pt x="2011638" y="768080"/>
                </a:lnTo>
                <a:lnTo>
                  <a:pt x="201163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6"/>
          <p:cNvSpPr/>
          <p:nvPr/>
        </p:nvSpPr>
        <p:spPr>
          <a:xfrm flipH="1">
            <a:off x="783713" y="5605063"/>
            <a:ext cx="7848750" cy="3653237"/>
          </a:xfrm>
          <a:custGeom>
            <a:rect b="b" l="l" r="r" t="t"/>
            <a:pathLst>
              <a:path extrusionOk="0" h="3653237" w="7848750">
                <a:moveTo>
                  <a:pt x="7848751" y="0"/>
                </a:moveTo>
                <a:lnTo>
                  <a:pt x="0" y="0"/>
                </a:lnTo>
                <a:lnTo>
                  <a:pt x="0" y="3653237"/>
                </a:lnTo>
                <a:lnTo>
                  <a:pt x="7848751" y="3653237"/>
                </a:lnTo>
                <a:lnTo>
                  <a:pt x="7848751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6"/>
          <p:cNvSpPr txBox="1"/>
          <p:nvPr/>
        </p:nvSpPr>
        <p:spPr>
          <a:xfrm>
            <a:off x="1906947" y="1138890"/>
            <a:ext cx="7712100" cy="15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98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No business is too small for  a cyberattack</a:t>
            </a:r>
            <a:endParaRPr/>
          </a:p>
        </p:txBody>
      </p:sp>
      <p:sp>
        <p:nvSpPr>
          <p:cNvPr id="179" name="Google Shape;179;p6"/>
          <p:cNvSpPr txBox="1"/>
          <p:nvPr/>
        </p:nvSpPr>
        <p:spPr>
          <a:xfrm>
            <a:off x="992609" y="953137"/>
            <a:ext cx="540044" cy="1715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314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sp>
        <p:nvSpPr>
          <p:cNvPr id="180" name="Google Shape;180;p6"/>
          <p:cNvSpPr txBox="1"/>
          <p:nvPr/>
        </p:nvSpPr>
        <p:spPr>
          <a:xfrm>
            <a:off x="5614823" y="5175800"/>
            <a:ext cx="10050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4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SMBs</a:t>
            </a:r>
            <a:endParaRPr/>
          </a:p>
        </p:txBody>
      </p:sp>
      <p:sp>
        <p:nvSpPr>
          <p:cNvPr id="181" name="Google Shape;181;p6"/>
          <p:cNvSpPr txBox="1"/>
          <p:nvPr/>
        </p:nvSpPr>
        <p:spPr>
          <a:xfrm>
            <a:off x="483310" y="9037557"/>
            <a:ext cx="2547286" cy="6653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2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Walmart, Google, Microsoft, etc.</a:t>
            </a:r>
            <a:endParaRPr/>
          </a:p>
        </p:txBody>
      </p:sp>
      <p:sp>
        <p:nvSpPr>
          <p:cNvPr id="182" name="Google Shape;182;p6"/>
          <p:cNvSpPr txBox="1"/>
          <p:nvPr/>
        </p:nvSpPr>
        <p:spPr>
          <a:xfrm>
            <a:off x="9417515" y="4161363"/>
            <a:ext cx="81435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3556" lvl="1" marL="547112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Clr>
                <a:srgbClr val="132B5E"/>
              </a:buClr>
              <a:buSzPts val="2534"/>
              <a:buFont typeface="Arial"/>
              <a:buChar char="•"/>
            </a:pPr>
            <a:r>
              <a:rPr b="1" i="0" lang="en-US" sz="2534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Cybercriminals steal</a:t>
            </a:r>
            <a:r>
              <a:rPr b="0" i="0" lang="en-US" sz="2534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 because it’s</a:t>
            </a:r>
            <a:r>
              <a:rPr b="1" i="0" lang="en-US" sz="2534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0" i="0" lang="en-US" sz="2534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easy to see</a:t>
            </a:r>
            <a:r>
              <a:rPr b="1" i="0" lang="en-US" sz="2534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 quick results.</a:t>
            </a:r>
            <a:endParaRPr/>
          </a:p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34" u="none" cap="none" strike="noStrike">
              <a:solidFill>
                <a:srgbClr val="132B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73556" lvl="1" marL="547112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Clr>
                <a:srgbClr val="132B5E"/>
              </a:buClr>
              <a:buSzPts val="2534"/>
              <a:buFont typeface="Arial"/>
              <a:buChar char="•"/>
            </a:pPr>
            <a:r>
              <a:rPr b="0" i="0" lang="en-US" sz="2534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They’re not looking for the biggest fish to catch, they’re </a:t>
            </a:r>
            <a:r>
              <a:rPr b="1" i="0" lang="en-US" sz="2534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looking for the easiest</a:t>
            </a:r>
            <a:endParaRPr/>
          </a:p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34" u="none" cap="none" strike="noStrike">
              <a:solidFill>
                <a:srgbClr val="132B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73556" lvl="1" marL="547112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Clr>
                <a:srgbClr val="132B5E"/>
              </a:buClr>
              <a:buSzPts val="2534"/>
              <a:buFont typeface="Arial"/>
              <a:buChar char="•"/>
            </a:pPr>
            <a:r>
              <a:rPr b="0" i="0" lang="en-US" sz="2534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An estimated </a:t>
            </a:r>
            <a:r>
              <a:rPr b="1" i="0" lang="en-US" sz="2534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15-30% of Americans are scammed in a year, losing $1,600 on average</a:t>
            </a:r>
            <a:endParaRPr/>
          </a:p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34" u="sng" cap="none" strike="noStrike">
              <a:solidFill>
                <a:srgbClr val="132B5E"/>
              </a:solidFill>
              <a:latin typeface="DM Sans"/>
              <a:ea typeface="DM Sans"/>
              <a:cs typeface="DM Sans"/>
              <a:sym typeface="DM Sans"/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273556" lvl="1" marL="547112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Clr>
                <a:srgbClr val="132B5E"/>
              </a:buClr>
              <a:buSzPts val="2534"/>
              <a:buFont typeface="Arial"/>
              <a:buChar char="•"/>
            </a:pPr>
            <a:r>
              <a:rPr b="0" i="0" lang="en-US" sz="2534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Higher rate of individuals being scammed among </a:t>
            </a:r>
            <a:r>
              <a:rPr b="1" i="0" lang="en-US" sz="2534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lower-income adults with less education</a:t>
            </a:r>
            <a:endParaRPr/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357335" y="1138905"/>
            <a:ext cx="2290102" cy="229010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 txBox="1"/>
          <p:nvPr/>
        </p:nvSpPr>
        <p:spPr>
          <a:xfrm>
            <a:off x="12793103" y="1420482"/>
            <a:ext cx="4329600" cy="20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9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of all cyber breaches impact businesses with less than 1,000 people</a:t>
            </a:r>
            <a:endParaRPr/>
          </a:p>
          <a:p>
            <a:pPr indent="0" lvl="0" marL="0" marR="0" rtl="0" algn="l">
              <a:lnSpc>
                <a:spcPct val="565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909" u="none" cap="none" strike="noStrike">
              <a:solidFill>
                <a:srgbClr val="132B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71" u="sng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SecureWorld</a:t>
            </a:r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1028700" y="3105344"/>
            <a:ext cx="723718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34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If cyber criminals will go after individuals making less than $50,000 per year, what makes you think they won’t go after your small business?</a:t>
            </a:r>
            <a:endParaRPr/>
          </a:p>
        </p:txBody>
      </p:sp>
      <p:cxnSp>
        <p:nvCxnSpPr>
          <p:cNvPr id="186" name="Google Shape;186;p6"/>
          <p:cNvCxnSpPr/>
          <p:nvPr/>
        </p:nvCxnSpPr>
        <p:spPr>
          <a:xfrm>
            <a:off x="17521433" y="9703007"/>
            <a:ext cx="445237" cy="0"/>
          </a:xfrm>
          <a:prstGeom prst="straightConnector1">
            <a:avLst/>
          </a:prstGeom>
          <a:noFill/>
          <a:ln cap="flat" cmpd="sng" w="19050">
            <a:solidFill>
              <a:srgbClr val="132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" name="Google Shape;187;p6"/>
          <p:cNvSpPr txBox="1"/>
          <p:nvPr/>
        </p:nvSpPr>
        <p:spPr>
          <a:xfrm>
            <a:off x="17762595" y="9849144"/>
            <a:ext cx="204094" cy="177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1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05</a:t>
            </a:r>
            <a:endParaRPr/>
          </a:p>
        </p:txBody>
      </p:sp>
      <p:sp>
        <p:nvSpPr>
          <p:cNvPr id="188" name="Google Shape;188;p6"/>
          <p:cNvSpPr txBox="1"/>
          <p:nvPr/>
        </p:nvSpPr>
        <p:spPr>
          <a:xfrm>
            <a:off x="13802767" y="9754900"/>
            <a:ext cx="3454301" cy="126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9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https://www.ipx1031.com/fraud-and-identity-theft-in-america/</a:t>
            </a:r>
            <a:endParaRPr/>
          </a:p>
        </p:txBody>
      </p:sp>
      <p:sp>
        <p:nvSpPr>
          <p:cNvPr id="189" name="Google Shape;189;p6"/>
          <p:cNvSpPr txBox="1"/>
          <p:nvPr/>
        </p:nvSpPr>
        <p:spPr>
          <a:xfrm>
            <a:off x="11850439" y="9895342"/>
            <a:ext cx="5406628" cy="126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9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https://news.gallup.com/poll/544643/scams-relatively-common-anxiety-inducing-americans.aspx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29909" y="2562019"/>
            <a:ext cx="12504608" cy="65852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7"/>
          <p:cNvCxnSpPr/>
          <p:nvPr/>
        </p:nvCxnSpPr>
        <p:spPr>
          <a:xfrm>
            <a:off x="4960547" y="4182189"/>
            <a:ext cx="0" cy="392654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7"/>
          <p:cNvCxnSpPr/>
          <p:nvPr/>
        </p:nvCxnSpPr>
        <p:spPr>
          <a:xfrm>
            <a:off x="3206178" y="4182189"/>
            <a:ext cx="0" cy="392654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p7"/>
          <p:cNvCxnSpPr/>
          <p:nvPr/>
        </p:nvCxnSpPr>
        <p:spPr>
          <a:xfrm>
            <a:off x="6685678" y="4182189"/>
            <a:ext cx="0" cy="392654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p7"/>
          <p:cNvCxnSpPr/>
          <p:nvPr/>
        </p:nvCxnSpPr>
        <p:spPr>
          <a:xfrm>
            <a:off x="8410061" y="4062505"/>
            <a:ext cx="0" cy="4046224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9" name="Google Shape;199;p7"/>
          <p:cNvSpPr txBox="1"/>
          <p:nvPr/>
        </p:nvSpPr>
        <p:spPr>
          <a:xfrm>
            <a:off x="2038908" y="1334827"/>
            <a:ext cx="134325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96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Cybersecurity is less expensive than a breach</a:t>
            </a:r>
            <a:endParaRPr/>
          </a:p>
        </p:txBody>
      </p:sp>
      <p:sp>
        <p:nvSpPr>
          <p:cNvPr id="200" name="Google Shape;200;p7"/>
          <p:cNvSpPr txBox="1"/>
          <p:nvPr/>
        </p:nvSpPr>
        <p:spPr>
          <a:xfrm>
            <a:off x="1028700" y="745216"/>
            <a:ext cx="823053" cy="1580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343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201" name="Google Shape;201;p7"/>
          <p:cNvSpPr txBox="1"/>
          <p:nvPr/>
        </p:nvSpPr>
        <p:spPr>
          <a:xfrm>
            <a:off x="1140001" y="2898388"/>
            <a:ext cx="9364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54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Average cost of a data breach measured in millions of USD</a:t>
            </a:r>
            <a:endParaRPr/>
          </a:p>
        </p:txBody>
      </p:sp>
      <p:sp>
        <p:nvSpPr>
          <p:cNvPr id="202" name="Google Shape;202;p7"/>
          <p:cNvSpPr txBox="1"/>
          <p:nvPr/>
        </p:nvSpPr>
        <p:spPr>
          <a:xfrm>
            <a:off x="1446065" y="9261760"/>
            <a:ext cx="2860909" cy="1716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7" u="sng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IBM: Cost of a Data Breach Report 2024</a:t>
            </a:r>
            <a:endParaRPr/>
          </a:p>
        </p:txBody>
      </p:sp>
      <p:sp>
        <p:nvSpPr>
          <p:cNvPr id="203" name="Google Shape;203;p7"/>
          <p:cNvSpPr txBox="1"/>
          <p:nvPr/>
        </p:nvSpPr>
        <p:spPr>
          <a:xfrm>
            <a:off x="1106485" y="7967194"/>
            <a:ext cx="251473" cy="2231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$0</a:t>
            </a:r>
            <a:endParaRPr/>
          </a:p>
        </p:txBody>
      </p:sp>
      <p:sp>
        <p:nvSpPr>
          <p:cNvPr id="204" name="Google Shape;204;p7"/>
          <p:cNvSpPr txBox="1"/>
          <p:nvPr/>
        </p:nvSpPr>
        <p:spPr>
          <a:xfrm>
            <a:off x="1564695" y="6935437"/>
            <a:ext cx="5004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1.42</a:t>
            </a:r>
            <a:endParaRPr/>
          </a:p>
        </p:txBody>
      </p:sp>
      <p:sp>
        <p:nvSpPr>
          <p:cNvPr id="205" name="Google Shape;205;p7"/>
          <p:cNvSpPr txBox="1"/>
          <p:nvPr/>
        </p:nvSpPr>
        <p:spPr>
          <a:xfrm>
            <a:off x="1569774" y="5826925"/>
            <a:ext cx="4902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1.22</a:t>
            </a:r>
            <a:endParaRPr/>
          </a:p>
        </p:txBody>
      </p:sp>
      <p:sp>
        <p:nvSpPr>
          <p:cNvPr id="206" name="Google Shape;206;p7"/>
          <p:cNvSpPr txBox="1"/>
          <p:nvPr/>
        </p:nvSpPr>
        <p:spPr>
          <a:xfrm>
            <a:off x="1564704" y="4861481"/>
            <a:ext cx="244487" cy="153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1.07</a:t>
            </a:r>
            <a:endParaRPr/>
          </a:p>
        </p:txBody>
      </p:sp>
      <p:sp>
        <p:nvSpPr>
          <p:cNvPr id="207" name="Google Shape;207;p7"/>
          <p:cNvSpPr txBox="1"/>
          <p:nvPr/>
        </p:nvSpPr>
        <p:spPr>
          <a:xfrm>
            <a:off x="1564704" y="4352646"/>
            <a:ext cx="250142" cy="153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0.21</a:t>
            </a:r>
            <a:endParaRPr/>
          </a:p>
        </p:txBody>
      </p:sp>
      <p:sp>
        <p:nvSpPr>
          <p:cNvPr id="208" name="Google Shape;208;p7"/>
          <p:cNvSpPr txBox="1"/>
          <p:nvPr/>
        </p:nvSpPr>
        <p:spPr>
          <a:xfrm>
            <a:off x="3268131" y="6788471"/>
            <a:ext cx="238666" cy="153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1.52</a:t>
            </a:r>
            <a:endParaRPr/>
          </a:p>
        </p:txBody>
      </p:sp>
      <p:sp>
        <p:nvSpPr>
          <p:cNvPr id="209" name="Google Shape;209;p7"/>
          <p:cNvSpPr txBox="1"/>
          <p:nvPr/>
        </p:nvSpPr>
        <p:spPr>
          <a:xfrm>
            <a:off x="3270568" y="5826925"/>
            <a:ext cx="5004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1.11</a:t>
            </a:r>
            <a:endParaRPr/>
          </a:p>
        </p:txBody>
      </p:sp>
      <p:sp>
        <p:nvSpPr>
          <p:cNvPr id="210" name="Google Shape;210;p7"/>
          <p:cNvSpPr txBox="1"/>
          <p:nvPr/>
        </p:nvSpPr>
        <p:spPr>
          <a:xfrm>
            <a:off x="3268131" y="4943088"/>
            <a:ext cx="304861" cy="153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0.99</a:t>
            </a:r>
            <a:endParaRPr/>
          </a:p>
        </p:txBody>
      </p:sp>
      <p:sp>
        <p:nvSpPr>
          <p:cNvPr id="211" name="Google Shape;211;p7"/>
          <p:cNvSpPr txBox="1"/>
          <p:nvPr/>
        </p:nvSpPr>
        <p:spPr>
          <a:xfrm>
            <a:off x="3268131" y="4399526"/>
            <a:ext cx="293052" cy="153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0.24</a:t>
            </a:r>
            <a:endParaRPr/>
          </a:p>
        </p:txBody>
      </p:sp>
      <p:sp>
        <p:nvSpPr>
          <p:cNvPr id="212" name="Google Shape;212;p7"/>
          <p:cNvSpPr txBox="1"/>
          <p:nvPr/>
        </p:nvSpPr>
        <p:spPr>
          <a:xfrm>
            <a:off x="5029735" y="6762879"/>
            <a:ext cx="246816" cy="153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1.59</a:t>
            </a:r>
            <a:endParaRPr/>
          </a:p>
        </p:txBody>
      </p:sp>
      <p:sp>
        <p:nvSpPr>
          <p:cNvPr id="213" name="Google Shape;213;p7"/>
          <p:cNvSpPr txBox="1"/>
          <p:nvPr/>
        </p:nvSpPr>
        <p:spPr>
          <a:xfrm>
            <a:off x="5032153" y="5638825"/>
            <a:ext cx="4230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1.24</a:t>
            </a:r>
            <a:endParaRPr/>
          </a:p>
        </p:txBody>
      </p:sp>
      <p:sp>
        <p:nvSpPr>
          <p:cNvPr id="214" name="Google Shape;214;p7"/>
          <p:cNvSpPr txBox="1"/>
          <p:nvPr/>
        </p:nvSpPr>
        <p:spPr>
          <a:xfrm>
            <a:off x="5029713" y="4632200"/>
            <a:ext cx="4347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1.14</a:t>
            </a:r>
            <a:endParaRPr/>
          </a:p>
        </p:txBody>
      </p:sp>
      <p:sp>
        <p:nvSpPr>
          <p:cNvPr id="215" name="Google Shape;215;p7"/>
          <p:cNvSpPr txBox="1"/>
          <p:nvPr/>
        </p:nvSpPr>
        <p:spPr>
          <a:xfrm>
            <a:off x="5029735" y="4110107"/>
            <a:ext cx="282907" cy="153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0.27</a:t>
            </a:r>
            <a:endParaRPr/>
          </a:p>
        </p:txBody>
      </p:sp>
      <p:sp>
        <p:nvSpPr>
          <p:cNvPr id="216" name="Google Shape;216;p7"/>
          <p:cNvSpPr txBox="1"/>
          <p:nvPr/>
        </p:nvSpPr>
        <p:spPr>
          <a:xfrm>
            <a:off x="6744225" y="6935451"/>
            <a:ext cx="2730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1.42</a:t>
            </a:r>
            <a:endParaRPr/>
          </a:p>
        </p:txBody>
      </p:sp>
      <p:sp>
        <p:nvSpPr>
          <p:cNvPr id="217" name="Google Shape;217;p7"/>
          <p:cNvSpPr txBox="1"/>
          <p:nvPr/>
        </p:nvSpPr>
        <p:spPr>
          <a:xfrm>
            <a:off x="6746994" y="5617543"/>
            <a:ext cx="2781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1.44</a:t>
            </a:r>
            <a:endParaRPr/>
          </a:p>
        </p:txBody>
      </p:sp>
      <p:sp>
        <p:nvSpPr>
          <p:cNvPr id="218" name="Google Shape;218;p7"/>
          <p:cNvSpPr txBox="1"/>
          <p:nvPr/>
        </p:nvSpPr>
        <p:spPr>
          <a:xfrm>
            <a:off x="6744222" y="4562740"/>
            <a:ext cx="200080" cy="153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1.18</a:t>
            </a:r>
            <a:endParaRPr/>
          </a:p>
        </p:txBody>
      </p:sp>
      <p:sp>
        <p:nvSpPr>
          <p:cNvPr id="219" name="Google Shape;219;p7"/>
          <p:cNvSpPr txBox="1"/>
          <p:nvPr/>
        </p:nvSpPr>
        <p:spPr>
          <a:xfrm>
            <a:off x="6744222" y="4072030"/>
            <a:ext cx="250142" cy="153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0.21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8486255" y="6988937"/>
            <a:ext cx="2898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1.30</a:t>
            </a:r>
            <a:endParaRPr/>
          </a:p>
        </p:txBody>
      </p:sp>
      <p:sp>
        <p:nvSpPr>
          <p:cNvPr id="221" name="Google Shape;221;p7"/>
          <p:cNvSpPr txBox="1"/>
          <p:nvPr/>
        </p:nvSpPr>
        <p:spPr>
          <a:xfrm>
            <a:off x="8489025" y="5557225"/>
            <a:ext cx="2802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1.58</a:t>
            </a:r>
            <a:endParaRPr/>
          </a:p>
        </p:txBody>
      </p:sp>
      <p:sp>
        <p:nvSpPr>
          <p:cNvPr id="222" name="Google Shape;222;p7"/>
          <p:cNvSpPr txBox="1"/>
          <p:nvPr/>
        </p:nvSpPr>
        <p:spPr>
          <a:xfrm>
            <a:off x="8479249" y="4481133"/>
            <a:ext cx="250142" cy="153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1.20</a:t>
            </a:r>
            <a:endParaRPr/>
          </a:p>
        </p:txBody>
      </p:sp>
      <p:sp>
        <p:nvSpPr>
          <p:cNvPr id="223" name="Google Shape;223;p7"/>
          <p:cNvSpPr txBox="1"/>
          <p:nvPr/>
        </p:nvSpPr>
        <p:spPr>
          <a:xfrm>
            <a:off x="8479249" y="3848811"/>
            <a:ext cx="285069" cy="153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0.37</a:t>
            </a:r>
            <a:endParaRPr/>
          </a:p>
        </p:txBody>
      </p:sp>
      <p:sp>
        <p:nvSpPr>
          <p:cNvPr id="224" name="Google Shape;224;p7"/>
          <p:cNvSpPr txBox="1"/>
          <p:nvPr/>
        </p:nvSpPr>
        <p:spPr>
          <a:xfrm>
            <a:off x="9848682" y="6867075"/>
            <a:ext cx="4452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1.47</a:t>
            </a:r>
            <a:endParaRPr/>
          </a:p>
        </p:txBody>
      </p:sp>
      <p:sp>
        <p:nvSpPr>
          <p:cNvPr id="225" name="Google Shape;225;p7"/>
          <p:cNvSpPr txBox="1"/>
          <p:nvPr/>
        </p:nvSpPr>
        <p:spPr>
          <a:xfrm>
            <a:off x="9851079" y="5424734"/>
            <a:ext cx="243489" cy="153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1.63</a:t>
            </a:r>
            <a:endParaRPr/>
          </a:p>
        </p:txBody>
      </p:sp>
      <p:sp>
        <p:nvSpPr>
          <p:cNvPr id="226" name="Google Shape;226;p7"/>
          <p:cNvSpPr txBox="1"/>
          <p:nvPr/>
        </p:nvSpPr>
        <p:spPr>
          <a:xfrm>
            <a:off x="9848681" y="4235250"/>
            <a:ext cx="4347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1.35</a:t>
            </a:r>
            <a:endParaRPr/>
          </a:p>
        </p:txBody>
      </p:sp>
      <p:sp>
        <p:nvSpPr>
          <p:cNvPr id="227" name="Google Shape;227;p7"/>
          <p:cNvSpPr txBox="1"/>
          <p:nvPr/>
        </p:nvSpPr>
        <p:spPr>
          <a:xfrm>
            <a:off x="9848667" y="3529025"/>
            <a:ext cx="295380" cy="153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0.43</a:t>
            </a:r>
            <a:endParaRPr/>
          </a:p>
        </p:txBody>
      </p:sp>
      <p:sp>
        <p:nvSpPr>
          <p:cNvPr id="228" name="Google Shape;228;p7"/>
          <p:cNvSpPr txBox="1"/>
          <p:nvPr/>
        </p:nvSpPr>
        <p:spPr>
          <a:xfrm>
            <a:off x="1078462" y="7180259"/>
            <a:ext cx="3075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$1</a:t>
            </a:r>
            <a:endParaRPr/>
          </a:p>
        </p:txBody>
      </p:sp>
      <p:sp>
        <p:nvSpPr>
          <p:cNvPr id="229" name="Google Shape;229;p7"/>
          <p:cNvSpPr txBox="1"/>
          <p:nvPr/>
        </p:nvSpPr>
        <p:spPr>
          <a:xfrm>
            <a:off x="1043475" y="6283367"/>
            <a:ext cx="4017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$2</a:t>
            </a:r>
            <a:endParaRPr/>
          </a:p>
        </p:txBody>
      </p:sp>
      <p:sp>
        <p:nvSpPr>
          <p:cNvPr id="230" name="Google Shape;230;p7"/>
          <p:cNvSpPr txBox="1"/>
          <p:nvPr/>
        </p:nvSpPr>
        <p:spPr>
          <a:xfrm>
            <a:off x="1040685" y="5388326"/>
            <a:ext cx="4074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$3</a:t>
            </a:r>
            <a:endParaRPr/>
          </a:p>
        </p:txBody>
      </p:sp>
      <p:sp>
        <p:nvSpPr>
          <p:cNvPr id="231" name="Google Shape;231;p7"/>
          <p:cNvSpPr txBox="1"/>
          <p:nvPr/>
        </p:nvSpPr>
        <p:spPr>
          <a:xfrm>
            <a:off x="1040537" y="4481126"/>
            <a:ext cx="4131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$4</a:t>
            </a:r>
            <a:endParaRPr/>
          </a:p>
        </p:txBody>
      </p:sp>
      <p:sp>
        <p:nvSpPr>
          <p:cNvPr id="232" name="Google Shape;232;p7"/>
          <p:cNvSpPr txBox="1"/>
          <p:nvPr/>
        </p:nvSpPr>
        <p:spPr>
          <a:xfrm>
            <a:off x="1030701" y="3610625"/>
            <a:ext cx="4158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$5</a:t>
            </a:r>
            <a:endParaRPr/>
          </a:p>
        </p:txBody>
      </p:sp>
      <p:sp>
        <p:nvSpPr>
          <p:cNvPr id="233" name="Google Shape;233;p7"/>
          <p:cNvSpPr txBox="1"/>
          <p:nvPr/>
        </p:nvSpPr>
        <p:spPr>
          <a:xfrm>
            <a:off x="1446065" y="8228686"/>
            <a:ext cx="434588" cy="2231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2019</a:t>
            </a:r>
            <a:endParaRPr/>
          </a:p>
        </p:txBody>
      </p:sp>
      <p:sp>
        <p:nvSpPr>
          <p:cNvPr id="234" name="Google Shape;234;p7"/>
          <p:cNvSpPr txBox="1"/>
          <p:nvPr/>
        </p:nvSpPr>
        <p:spPr>
          <a:xfrm>
            <a:off x="2955953" y="8228686"/>
            <a:ext cx="500450" cy="2231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2020</a:t>
            </a:r>
            <a:endParaRPr/>
          </a:p>
        </p:txBody>
      </p:sp>
      <p:sp>
        <p:nvSpPr>
          <p:cNvPr id="235" name="Google Shape;235;p7"/>
          <p:cNvSpPr txBox="1"/>
          <p:nvPr/>
        </p:nvSpPr>
        <p:spPr>
          <a:xfrm>
            <a:off x="4748990" y="8228686"/>
            <a:ext cx="423113" cy="2231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2021</a:t>
            </a:r>
            <a:endParaRPr/>
          </a:p>
        </p:txBody>
      </p:sp>
      <p:sp>
        <p:nvSpPr>
          <p:cNvPr id="236" name="Google Shape;236;p7"/>
          <p:cNvSpPr txBox="1"/>
          <p:nvPr/>
        </p:nvSpPr>
        <p:spPr>
          <a:xfrm>
            <a:off x="6413249" y="8228686"/>
            <a:ext cx="476501" cy="2231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2022</a:t>
            </a:r>
            <a:endParaRPr/>
          </a:p>
        </p:txBody>
      </p:sp>
      <p:sp>
        <p:nvSpPr>
          <p:cNvPr id="237" name="Google Shape;237;p7"/>
          <p:cNvSpPr txBox="1"/>
          <p:nvPr/>
        </p:nvSpPr>
        <p:spPr>
          <a:xfrm>
            <a:off x="8127321" y="8228686"/>
            <a:ext cx="479661" cy="2231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2023</a:t>
            </a:r>
            <a:endParaRPr/>
          </a:p>
        </p:txBody>
      </p:sp>
      <p:sp>
        <p:nvSpPr>
          <p:cNvPr id="238" name="Google Shape;238;p7"/>
          <p:cNvSpPr txBox="1"/>
          <p:nvPr/>
        </p:nvSpPr>
        <p:spPr>
          <a:xfrm>
            <a:off x="9661061" y="8228686"/>
            <a:ext cx="482987" cy="2231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2024</a:t>
            </a:r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>
            <a:off x="1446065" y="8733988"/>
            <a:ext cx="1580324" cy="235763"/>
            <a:chOff x="0" y="0"/>
            <a:chExt cx="2107099" cy="314351"/>
          </a:xfrm>
        </p:grpSpPr>
        <p:grpSp>
          <p:nvGrpSpPr>
            <p:cNvPr id="240" name="Google Shape;240;p7"/>
            <p:cNvGrpSpPr/>
            <p:nvPr/>
          </p:nvGrpSpPr>
          <p:grpSpPr>
            <a:xfrm>
              <a:off x="0" y="0"/>
              <a:ext cx="297199" cy="297199"/>
              <a:chOff x="0" y="0"/>
              <a:chExt cx="812800" cy="812800"/>
            </a:xfrm>
          </p:grpSpPr>
          <p:sp>
            <p:nvSpPr>
              <p:cNvPr id="241" name="Google Shape;241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0CCB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7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7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3" name="Google Shape;243;p7"/>
            <p:cNvSpPr txBox="1"/>
            <p:nvPr/>
          </p:nvSpPr>
          <p:spPr>
            <a:xfrm>
              <a:off x="439708" y="13654"/>
              <a:ext cx="1667391" cy="300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57" u="none" cap="none" strike="noStrike">
                  <a:solidFill>
                    <a:srgbClr val="132B5E"/>
                  </a:solidFill>
                  <a:latin typeface="DM Sans"/>
                  <a:ea typeface="DM Sans"/>
                  <a:cs typeface="DM Sans"/>
                  <a:sym typeface="DM Sans"/>
                </a:rPr>
                <a:t>Lost Business</a:t>
              </a:r>
              <a:endParaRPr/>
            </a:p>
          </p:txBody>
        </p:sp>
      </p:grpSp>
      <p:grpSp>
        <p:nvGrpSpPr>
          <p:cNvPr id="244" name="Google Shape;244;p7"/>
          <p:cNvGrpSpPr/>
          <p:nvPr/>
        </p:nvGrpSpPr>
        <p:grpSpPr>
          <a:xfrm>
            <a:off x="3301997" y="8741968"/>
            <a:ext cx="2499102" cy="227783"/>
            <a:chOff x="0" y="6511"/>
            <a:chExt cx="3332137" cy="303711"/>
          </a:xfrm>
        </p:grpSpPr>
        <p:sp>
          <p:nvSpPr>
            <p:cNvPr id="245" name="Google Shape;245;p7"/>
            <p:cNvSpPr txBox="1"/>
            <p:nvPr/>
          </p:nvSpPr>
          <p:spPr>
            <a:xfrm>
              <a:off x="474354" y="9525"/>
              <a:ext cx="2857783" cy="300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57" u="none" cap="none" strike="noStrike">
                  <a:solidFill>
                    <a:srgbClr val="132B5E"/>
                  </a:solidFill>
                  <a:latin typeface="DM Sans"/>
                  <a:ea typeface="DM Sans"/>
                  <a:cs typeface="DM Sans"/>
                  <a:sym typeface="DM Sans"/>
                </a:rPr>
                <a:t>Detection &amp; Escalation </a:t>
              </a:r>
              <a:endParaRPr/>
            </a:p>
          </p:txBody>
        </p:sp>
        <p:grpSp>
          <p:nvGrpSpPr>
            <p:cNvPr id="246" name="Google Shape;246;p7"/>
            <p:cNvGrpSpPr/>
            <p:nvPr/>
          </p:nvGrpSpPr>
          <p:grpSpPr>
            <a:xfrm>
              <a:off x="0" y="6511"/>
              <a:ext cx="297199" cy="297199"/>
              <a:chOff x="0" y="0"/>
              <a:chExt cx="812800" cy="812800"/>
            </a:xfrm>
          </p:grpSpPr>
          <p:sp>
            <p:nvSpPr>
              <p:cNvPr id="247" name="Google Shape;247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A86D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7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7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9" name="Google Shape;249;p7"/>
          <p:cNvGrpSpPr/>
          <p:nvPr/>
        </p:nvGrpSpPr>
        <p:grpSpPr>
          <a:xfrm>
            <a:off x="6076707" y="8733988"/>
            <a:ext cx="2379239" cy="235763"/>
            <a:chOff x="0" y="0"/>
            <a:chExt cx="3172318" cy="314351"/>
          </a:xfrm>
        </p:grpSpPr>
        <p:sp>
          <p:nvSpPr>
            <p:cNvPr id="250" name="Google Shape;250;p7"/>
            <p:cNvSpPr txBox="1"/>
            <p:nvPr/>
          </p:nvSpPr>
          <p:spPr>
            <a:xfrm>
              <a:off x="448698" y="13654"/>
              <a:ext cx="2723620" cy="300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57" u="none" cap="none" strike="noStrike">
                  <a:solidFill>
                    <a:srgbClr val="132B5E"/>
                  </a:solidFill>
                  <a:latin typeface="DM Sans"/>
                  <a:ea typeface="DM Sans"/>
                  <a:cs typeface="DM Sans"/>
                  <a:sym typeface="DM Sans"/>
                </a:rPr>
                <a:t>Post Breach Response</a:t>
              </a:r>
              <a:endParaRPr/>
            </a:p>
          </p:txBody>
        </p:sp>
        <p:grpSp>
          <p:nvGrpSpPr>
            <p:cNvPr id="251" name="Google Shape;251;p7"/>
            <p:cNvGrpSpPr/>
            <p:nvPr/>
          </p:nvGrpSpPr>
          <p:grpSpPr>
            <a:xfrm>
              <a:off x="0" y="0"/>
              <a:ext cx="297199" cy="297199"/>
              <a:chOff x="0" y="0"/>
              <a:chExt cx="812800" cy="812800"/>
            </a:xfrm>
          </p:grpSpPr>
          <p:sp>
            <p:nvSpPr>
              <p:cNvPr id="252" name="Google Shape;252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97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7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7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4" name="Google Shape;254;p7"/>
          <p:cNvGrpSpPr/>
          <p:nvPr/>
        </p:nvGrpSpPr>
        <p:grpSpPr>
          <a:xfrm>
            <a:off x="8731553" y="8733988"/>
            <a:ext cx="1412494" cy="235763"/>
            <a:chOff x="0" y="0"/>
            <a:chExt cx="1883325" cy="314351"/>
          </a:xfrm>
        </p:grpSpPr>
        <p:sp>
          <p:nvSpPr>
            <p:cNvPr id="255" name="Google Shape;255;p7"/>
            <p:cNvSpPr txBox="1"/>
            <p:nvPr/>
          </p:nvSpPr>
          <p:spPr>
            <a:xfrm>
              <a:off x="394448" y="13654"/>
              <a:ext cx="1488877" cy="300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57" u="none" cap="none" strike="noStrike">
                  <a:solidFill>
                    <a:srgbClr val="132B5E"/>
                  </a:solidFill>
                  <a:latin typeface="DM Sans"/>
                  <a:ea typeface="DM Sans"/>
                  <a:cs typeface="DM Sans"/>
                  <a:sym typeface="DM Sans"/>
                </a:rPr>
                <a:t>Notification </a:t>
              </a:r>
              <a:endParaRPr/>
            </a:p>
          </p:txBody>
        </p:sp>
        <p:grpSp>
          <p:nvGrpSpPr>
            <p:cNvPr id="256" name="Google Shape;256;p7"/>
            <p:cNvGrpSpPr/>
            <p:nvPr/>
          </p:nvGrpSpPr>
          <p:grpSpPr>
            <a:xfrm>
              <a:off x="0" y="0"/>
              <a:ext cx="297199" cy="297199"/>
              <a:chOff x="0" y="0"/>
              <a:chExt cx="812800" cy="812800"/>
            </a:xfrm>
          </p:grpSpPr>
          <p:sp>
            <p:nvSpPr>
              <p:cNvPr id="257" name="Google Shape;257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0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7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7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259" name="Google Shape;259;p7"/>
          <p:cNvCxnSpPr/>
          <p:nvPr/>
        </p:nvCxnSpPr>
        <p:spPr>
          <a:xfrm>
            <a:off x="17521433" y="9703007"/>
            <a:ext cx="445237" cy="0"/>
          </a:xfrm>
          <a:prstGeom prst="straightConnector1">
            <a:avLst/>
          </a:prstGeom>
          <a:noFill/>
          <a:ln cap="flat" cmpd="sng" w="19050">
            <a:solidFill>
              <a:srgbClr val="132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0" name="Google Shape;260;p7"/>
          <p:cNvSpPr txBox="1"/>
          <p:nvPr/>
        </p:nvSpPr>
        <p:spPr>
          <a:xfrm>
            <a:off x="17759767" y="9849144"/>
            <a:ext cx="206922" cy="177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1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06</a:t>
            </a:r>
            <a:endParaRPr/>
          </a:p>
        </p:txBody>
      </p:sp>
      <p:sp>
        <p:nvSpPr>
          <p:cNvPr id="261" name="Google Shape;261;p7"/>
          <p:cNvSpPr txBox="1"/>
          <p:nvPr/>
        </p:nvSpPr>
        <p:spPr>
          <a:xfrm>
            <a:off x="11444612" y="3368652"/>
            <a:ext cx="5814600" cy="56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Cyber attacks on small businesses can</a:t>
            </a:r>
            <a:r>
              <a:rPr b="1" i="0" lang="en-US" sz="2399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0" i="0" lang="en-US" sz="2399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cost</a:t>
            </a:r>
            <a:r>
              <a:rPr b="1" i="0" lang="en-US" sz="2399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 thousands to millions of dollars</a:t>
            </a:r>
            <a:r>
              <a:rPr b="0" i="0" lang="en-US" sz="2399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 when you </a:t>
            </a:r>
            <a:r>
              <a:rPr b="0" i="0" lang="en-US" sz="2399" cap="none" strike="noStrike">
                <a:solidFill>
                  <a:srgbClr val="132B5E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factor in the following</a:t>
            </a:r>
            <a:r>
              <a:rPr b="0" i="0" lang="en-US" sz="2399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:</a:t>
            </a:r>
            <a:endParaRPr/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99" u="none" cap="none" strike="noStrike">
              <a:solidFill>
                <a:srgbClr val="132B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59079" lvl="1" marL="518158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132B5E"/>
              </a:buClr>
              <a:buSzPts val="2399"/>
              <a:buFont typeface="Arial"/>
              <a:buChar char="•"/>
            </a:pPr>
            <a:r>
              <a:rPr b="0" i="0" lang="en-US" sz="2399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Stolen money</a:t>
            </a:r>
            <a:endParaRPr/>
          </a:p>
          <a:p>
            <a:pPr indent="-259079" lvl="1" marL="518158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132B5E"/>
              </a:buClr>
              <a:buSzPts val="2399"/>
              <a:buFont typeface="Arial"/>
              <a:buChar char="•"/>
            </a:pPr>
            <a:r>
              <a:rPr b="0" i="0" lang="en-US" sz="2399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Downtime</a:t>
            </a:r>
            <a:endParaRPr/>
          </a:p>
          <a:p>
            <a:pPr indent="-259079" lvl="1" marL="518158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132B5E"/>
              </a:buClr>
              <a:buSzPts val="2399"/>
              <a:buFont typeface="Arial"/>
              <a:buChar char="•"/>
            </a:pPr>
            <a:r>
              <a:rPr b="0" i="0" lang="en-US" sz="2399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Disaster recovery resources</a:t>
            </a:r>
            <a:endParaRPr/>
          </a:p>
          <a:p>
            <a:pPr indent="-259079" lvl="1" marL="518158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132B5E"/>
              </a:buClr>
              <a:buSzPts val="2399"/>
              <a:buFont typeface="Arial"/>
              <a:buChar char="•"/>
            </a:pPr>
            <a:r>
              <a:rPr b="0" i="0" lang="en-US" sz="2399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Legal fees</a:t>
            </a:r>
            <a:endParaRPr/>
          </a:p>
          <a:p>
            <a:pPr indent="-259079" lvl="1" marL="518158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132B5E"/>
              </a:buClr>
              <a:buSzPts val="2399"/>
              <a:buFont typeface="Arial"/>
              <a:buChar char="•"/>
            </a:pPr>
            <a:r>
              <a:rPr b="0" i="0" lang="en-US" sz="2399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Repairing damaged reputation</a:t>
            </a:r>
            <a:endParaRPr/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99" u="none" cap="none" strike="noStrike">
              <a:solidFill>
                <a:srgbClr val="132B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Basic cybersecurity tools and processes can cost as little as a few thousand dollars per year.</a:t>
            </a:r>
            <a:endParaRPr/>
          </a:p>
        </p:txBody>
      </p:sp>
      <p:sp>
        <p:nvSpPr>
          <p:cNvPr id="262" name="Google Shape;262;p7"/>
          <p:cNvSpPr txBox="1"/>
          <p:nvPr/>
        </p:nvSpPr>
        <p:spPr>
          <a:xfrm>
            <a:off x="13536216" y="9754900"/>
            <a:ext cx="3720852" cy="126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9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https://purplesec.us/learn/data-breach-cost-for-small-businesses/</a:t>
            </a:r>
            <a:endParaRPr/>
          </a:p>
        </p:txBody>
      </p:sp>
      <p:sp>
        <p:nvSpPr>
          <p:cNvPr id="263" name="Google Shape;263;p7"/>
          <p:cNvSpPr txBox="1"/>
          <p:nvPr/>
        </p:nvSpPr>
        <p:spPr>
          <a:xfrm>
            <a:off x="14106079" y="9895342"/>
            <a:ext cx="3150989" cy="126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9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https://www.embroker.com/blog/cost-of-a-data-breach/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1950" y="4134224"/>
            <a:ext cx="10784040" cy="64674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8"/>
          <p:cNvGrpSpPr/>
          <p:nvPr/>
        </p:nvGrpSpPr>
        <p:grpSpPr>
          <a:xfrm>
            <a:off x="740314" y="4896285"/>
            <a:ext cx="294929" cy="4681422"/>
            <a:chOff x="0" y="0"/>
            <a:chExt cx="64516" cy="1024059"/>
          </a:xfrm>
        </p:grpSpPr>
        <p:sp>
          <p:nvSpPr>
            <p:cNvPr id="270" name="Google Shape;270;p8"/>
            <p:cNvSpPr/>
            <p:nvPr/>
          </p:nvSpPr>
          <p:spPr>
            <a:xfrm>
              <a:off x="0" y="0"/>
              <a:ext cx="64516" cy="1024059"/>
            </a:xfrm>
            <a:custGeom>
              <a:rect b="b" l="l" r="r" t="t"/>
              <a:pathLst>
                <a:path extrusionOk="0" h="1024059" w="64516">
                  <a:moveTo>
                    <a:pt x="0" y="0"/>
                  </a:moveTo>
                  <a:lnTo>
                    <a:pt x="64516" y="0"/>
                  </a:lnTo>
                  <a:lnTo>
                    <a:pt x="64516" y="1024059"/>
                  </a:lnTo>
                  <a:lnTo>
                    <a:pt x="0" y="10240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71" name="Google Shape;271;p8"/>
            <p:cNvSpPr txBox="1"/>
            <p:nvPr/>
          </p:nvSpPr>
          <p:spPr>
            <a:xfrm>
              <a:off x="0" y="9525"/>
              <a:ext cx="64516" cy="10145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325" lIns="42325" spcFirstLastPara="1" rIns="42325" wrap="square" tIns="42325">
              <a:noAutofit/>
            </a:bodyPr>
            <a:lstStyle/>
            <a:p>
              <a:pPr indent="0" lvl="0" marL="0" marR="0" rtl="0" algn="ctr">
                <a:lnSpc>
                  <a:spcPct val="77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8"/>
          <p:cNvGrpSpPr/>
          <p:nvPr/>
        </p:nvGrpSpPr>
        <p:grpSpPr>
          <a:xfrm>
            <a:off x="10595831" y="6166528"/>
            <a:ext cx="7179019" cy="3210629"/>
            <a:chOff x="0" y="0"/>
            <a:chExt cx="2268925" cy="1014717"/>
          </a:xfrm>
        </p:grpSpPr>
        <p:sp>
          <p:nvSpPr>
            <p:cNvPr id="273" name="Google Shape;273;p8"/>
            <p:cNvSpPr/>
            <p:nvPr/>
          </p:nvSpPr>
          <p:spPr>
            <a:xfrm>
              <a:off x="0" y="0"/>
              <a:ext cx="2268925" cy="1014717"/>
            </a:xfrm>
            <a:custGeom>
              <a:rect b="b" l="l" r="r" t="t"/>
              <a:pathLst>
                <a:path extrusionOk="0" h="1014717" w="2268925">
                  <a:moveTo>
                    <a:pt x="26960" y="0"/>
                  </a:moveTo>
                  <a:lnTo>
                    <a:pt x="2241965" y="0"/>
                  </a:lnTo>
                  <a:cubicBezTo>
                    <a:pt x="2256854" y="0"/>
                    <a:pt x="2268925" y="12071"/>
                    <a:pt x="2268925" y="26960"/>
                  </a:cubicBezTo>
                  <a:lnTo>
                    <a:pt x="2268925" y="987757"/>
                  </a:lnTo>
                  <a:cubicBezTo>
                    <a:pt x="2268925" y="994907"/>
                    <a:pt x="2266084" y="1001765"/>
                    <a:pt x="2261028" y="1006821"/>
                  </a:cubicBezTo>
                  <a:cubicBezTo>
                    <a:pt x="2255972" y="1011877"/>
                    <a:pt x="2249115" y="1014717"/>
                    <a:pt x="2241965" y="1014717"/>
                  </a:cubicBezTo>
                  <a:lnTo>
                    <a:pt x="26960" y="1014717"/>
                  </a:lnTo>
                  <a:cubicBezTo>
                    <a:pt x="19810" y="1014717"/>
                    <a:pt x="12952" y="1011877"/>
                    <a:pt x="7896" y="1006821"/>
                  </a:cubicBezTo>
                  <a:cubicBezTo>
                    <a:pt x="2840" y="1001765"/>
                    <a:pt x="0" y="994907"/>
                    <a:pt x="0" y="987757"/>
                  </a:cubicBezTo>
                  <a:lnTo>
                    <a:pt x="0" y="26960"/>
                  </a:lnTo>
                  <a:cubicBezTo>
                    <a:pt x="0" y="19810"/>
                    <a:pt x="2840" y="12952"/>
                    <a:pt x="7896" y="7896"/>
                  </a:cubicBezTo>
                  <a:cubicBezTo>
                    <a:pt x="12952" y="2840"/>
                    <a:pt x="19810" y="0"/>
                    <a:pt x="26960" y="0"/>
                  </a:cubicBezTo>
                  <a:close/>
                </a:path>
              </a:pathLst>
            </a:custGeom>
            <a:solidFill>
              <a:srgbClr val="E4E0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8"/>
            <p:cNvSpPr txBox="1"/>
            <p:nvPr/>
          </p:nvSpPr>
          <p:spPr>
            <a:xfrm>
              <a:off x="0" y="9525"/>
              <a:ext cx="2268925" cy="1005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325" lIns="42325" spcFirstLastPara="1" rIns="42325" wrap="square" tIns="42325">
              <a:noAutofit/>
            </a:bodyPr>
            <a:lstStyle/>
            <a:p>
              <a:pPr indent="0" lvl="0" marL="0" marR="0" rtl="0" algn="ctr">
                <a:lnSpc>
                  <a:spcPct val="77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8"/>
          <p:cNvSpPr/>
          <p:nvPr/>
        </p:nvSpPr>
        <p:spPr>
          <a:xfrm>
            <a:off x="10906829" y="6345436"/>
            <a:ext cx="671886" cy="671886"/>
          </a:xfrm>
          <a:custGeom>
            <a:rect b="b" l="l" r="r" t="t"/>
            <a:pathLst>
              <a:path extrusionOk="0" h="671886" w="671886">
                <a:moveTo>
                  <a:pt x="0" y="0"/>
                </a:moveTo>
                <a:lnTo>
                  <a:pt x="671886" y="0"/>
                </a:lnTo>
                <a:lnTo>
                  <a:pt x="671886" y="671886"/>
                </a:lnTo>
                <a:lnTo>
                  <a:pt x="0" y="6718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76" name="Google Shape;276;p8"/>
          <p:cNvCxnSpPr/>
          <p:nvPr/>
        </p:nvCxnSpPr>
        <p:spPr>
          <a:xfrm>
            <a:off x="10906829" y="8119785"/>
            <a:ext cx="6352471" cy="0"/>
          </a:xfrm>
          <a:prstGeom prst="straightConnector1">
            <a:avLst/>
          </a:prstGeom>
          <a:noFill/>
          <a:ln cap="flat" cmpd="sng" w="19050">
            <a:solidFill>
              <a:srgbClr val="B1ABE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" name="Google Shape;277;p8"/>
          <p:cNvCxnSpPr/>
          <p:nvPr/>
        </p:nvCxnSpPr>
        <p:spPr>
          <a:xfrm rot="10800000">
            <a:off x="14290775" y="7217401"/>
            <a:ext cx="0" cy="1884171"/>
          </a:xfrm>
          <a:prstGeom prst="straightConnector1">
            <a:avLst/>
          </a:prstGeom>
          <a:noFill/>
          <a:ln cap="flat" cmpd="sng" w="19050">
            <a:solidFill>
              <a:srgbClr val="B1ABE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8" name="Google Shape;278;p8"/>
          <p:cNvCxnSpPr/>
          <p:nvPr/>
        </p:nvCxnSpPr>
        <p:spPr>
          <a:xfrm>
            <a:off x="17521433" y="9703007"/>
            <a:ext cx="445237" cy="0"/>
          </a:xfrm>
          <a:prstGeom prst="straightConnector1">
            <a:avLst/>
          </a:prstGeom>
          <a:noFill/>
          <a:ln cap="flat" cmpd="sng" w="19050">
            <a:solidFill>
              <a:srgbClr val="132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9" name="Google Shape;279;p8"/>
          <p:cNvSpPr txBox="1"/>
          <p:nvPr/>
        </p:nvSpPr>
        <p:spPr>
          <a:xfrm>
            <a:off x="10899680" y="2574234"/>
            <a:ext cx="65556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34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Top 3 reasons people</a:t>
            </a:r>
            <a:endParaRPr/>
          </a:p>
          <a:p>
            <a:pPr indent="0" lvl="0" marL="0" marR="0" rtl="0" algn="l">
              <a:lnSpc>
                <a:spcPct val="115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34" cap="none" strike="noStrike">
                <a:latin typeface="DM Sans"/>
                <a:ea typeface="DM Sans"/>
                <a:cs typeface="DM Sans"/>
                <a:sym typeface="DM Sans"/>
              </a:rPr>
              <a:t>bypass security measures</a:t>
            </a:r>
            <a:r>
              <a:rPr b="1" i="0" lang="en-US" sz="3634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:</a:t>
            </a:r>
            <a:endParaRPr/>
          </a:p>
        </p:txBody>
      </p:sp>
      <p:sp>
        <p:nvSpPr>
          <p:cNvPr id="280" name="Google Shape;280;p8"/>
          <p:cNvSpPr txBox="1"/>
          <p:nvPr/>
        </p:nvSpPr>
        <p:spPr>
          <a:xfrm>
            <a:off x="2056702" y="1137170"/>
            <a:ext cx="95712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96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If cybersecurity slows you down, you’re doing it wrong</a:t>
            </a:r>
            <a:endParaRPr/>
          </a:p>
        </p:txBody>
      </p:sp>
      <p:sp>
        <p:nvSpPr>
          <p:cNvPr id="281" name="Google Shape;281;p8"/>
          <p:cNvSpPr txBox="1"/>
          <p:nvPr/>
        </p:nvSpPr>
        <p:spPr>
          <a:xfrm>
            <a:off x="1028700" y="1031747"/>
            <a:ext cx="858640" cy="1580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343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282" name="Google Shape;282;p8"/>
          <p:cNvSpPr txBox="1"/>
          <p:nvPr/>
        </p:nvSpPr>
        <p:spPr>
          <a:xfrm>
            <a:off x="1035518" y="3030852"/>
            <a:ext cx="8821500" cy="18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2B5E"/>
              </a:buClr>
              <a:buSzPts val="2100"/>
              <a:buFont typeface="Arial"/>
              <a:buChar char="•"/>
            </a:pPr>
            <a:r>
              <a:rPr b="0" i="0" lang="en-US" sz="2100" cap="none" strike="noStrike">
                <a:latin typeface="DM Sans"/>
                <a:ea typeface="DM Sans"/>
                <a:cs typeface="DM Sans"/>
                <a:sym typeface="DM Sans"/>
              </a:rPr>
              <a:t>A breach can cost you </a:t>
            </a:r>
            <a:r>
              <a:rPr b="1" i="0" lang="en-US" sz="2100" cap="none" strike="noStrike">
                <a:latin typeface="DM Sans"/>
                <a:ea typeface="DM Sans"/>
                <a:cs typeface="DM Sans"/>
                <a:sym typeface="DM Sans"/>
              </a:rPr>
              <a:t>days, months, and even years</a:t>
            </a:r>
            <a:r>
              <a:rPr b="0" i="0" lang="en-US" sz="2100" cap="none" strike="noStrike">
                <a:latin typeface="DM Sans"/>
                <a:ea typeface="DM Sans"/>
                <a:cs typeface="DM Sans"/>
                <a:sym typeface="DM Sans"/>
              </a:rPr>
              <a:t> of productivity</a:t>
            </a:r>
            <a:endParaRPr/>
          </a:p>
          <a:p>
            <a:pPr indent="-226695" lvl="1" marL="45339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2B5E"/>
              </a:buClr>
              <a:buSzPts val="2100"/>
              <a:buFont typeface="Arial"/>
              <a:buChar char="•"/>
            </a:pPr>
            <a:r>
              <a:rPr b="0" i="0" lang="en-US" sz="2100" cap="none" strike="noStrike">
                <a:latin typeface="DM Sans"/>
                <a:ea typeface="DM Sans"/>
                <a:cs typeface="DM Sans"/>
                <a:sym typeface="DM Sans"/>
              </a:rPr>
              <a:t>IBM surveyed organizations</a:t>
            </a:r>
            <a:r>
              <a:rPr b="0" i="0" lang="en-US" sz="2100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 that underwent a data breach. This was the average recovery time (not including those that hadn’t yet recovered):</a:t>
            </a:r>
            <a:endParaRPr/>
          </a:p>
        </p:txBody>
      </p:sp>
      <p:sp>
        <p:nvSpPr>
          <p:cNvPr id="283" name="Google Shape;283;p8"/>
          <p:cNvSpPr txBox="1"/>
          <p:nvPr/>
        </p:nvSpPr>
        <p:spPr>
          <a:xfrm>
            <a:off x="1549022" y="5496289"/>
            <a:ext cx="486140" cy="2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33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35%</a:t>
            </a:r>
            <a:endParaRPr/>
          </a:p>
        </p:txBody>
      </p:sp>
      <p:sp>
        <p:nvSpPr>
          <p:cNvPr id="284" name="Google Shape;284;p8"/>
          <p:cNvSpPr txBox="1"/>
          <p:nvPr/>
        </p:nvSpPr>
        <p:spPr>
          <a:xfrm>
            <a:off x="3004030" y="6829553"/>
            <a:ext cx="485244" cy="2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33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24%</a:t>
            </a:r>
            <a:endParaRPr/>
          </a:p>
        </p:txBody>
      </p:sp>
      <p:sp>
        <p:nvSpPr>
          <p:cNvPr id="285" name="Google Shape;285;p8"/>
          <p:cNvSpPr txBox="1"/>
          <p:nvPr/>
        </p:nvSpPr>
        <p:spPr>
          <a:xfrm>
            <a:off x="4500455" y="7414426"/>
            <a:ext cx="430950" cy="2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33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19%</a:t>
            </a:r>
            <a:endParaRPr/>
          </a:p>
        </p:txBody>
      </p:sp>
      <p:sp>
        <p:nvSpPr>
          <p:cNvPr id="286" name="Google Shape;286;p8"/>
          <p:cNvSpPr txBox="1"/>
          <p:nvPr/>
        </p:nvSpPr>
        <p:spPr>
          <a:xfrm>
            <a:off x="5941313" y="7999299"/>
            <a:ext cx="432562" cy="2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33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14%</a:t>
            </a:r>
            <a:endParaRPr/>
          </a:p>
        </p:txBody>
      </p:sp>
      <p:sp>
        <p:nvSpPr>
          <p:cNvPr id="287" name="Google Shape;287;p8"/>
          <p:cNvSpPr txBox="1"/>
          <p:nvPr/>
        </p:nvSpPr>
        <p:spPr>
          <a:xfrm>
            <a:off x="7466744" y="9013454"/>
            <a:ext cx="347447" cy="2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33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5%</a:t>
            </a:r>
            <a:endParaRPr/>
          </a:p>
        </p:txBody>
      </p:sp>
      <p:sp>
        <p:nvSpPr>
          <p:cNvPr id="288" name="Google Shape;288;p8"/>
          <p:cNvSpPr txBox="1"/>
          <p:nvPr/>
        </p:nvSpPr>
        <p:spPr>
          <a:xfrm>
            <a:off x="8924784" y="8737869"/>
            <a:ext cx="341893" cy="2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33" u="none" cap="none" strike="noStrike">
                <a:solidFill>
                  <a:srgbClr val="8A86D7"/>
                </a:solidFill>
                <a:latin typeface="DM Sans"/>
                <a:ea typeface="DM Sans"/>
                <a:cs typeface="DM Sans"/>
                <a:sym typeface="DM Sans"/>
              </a:rPr>
              <a:t>3%</a:t>
            </a:r>
            <a:endParaRPr/>
          </a:p>
        </p:txBody>
      </p:sp>
      <p:sp>
        <p:nvSpPr>
          <p:cNvPr id="289" name="Google Shape;289;p8"/>
          <p:cNvSpPr txBox="1"/>
          <p:nvPr/>
        </p:nvSpPr>
        <p:spPr>
          <a:xfrm>
            <a:off x="11745389" y="6515028"/>
            <a:ext cx="5709845" cy="361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85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How much time does it really take?</a:t>
            </a:r>
            <a:endParaRPr/>
          </a:p>
        </p:txBody>
      </p:sp>
      <p:sp>
        <p:nvSpPr>
          <p:cNvPr id="290" name="Google Shape;290;p8"/>
          <p:cNvSpPr txBox="1"/>
          <p:nvPr/>
        </p:nvSpPr>
        <p:spPr>
          <a:xfrm>
            <a:off x="10906829" y="8355735"/>
            <a:ext cx="3193165" cy="251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1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Security Awareness Training</a:t>
            </a:r>
            <a:endParaRPr/>
          </a:p>
        </p:txBody>
      </p:sp>
      <p:sp>
        <p:nvSpPr>
          <p:cNvPr id="291" name="Google Shape;291;p8"/>
          <p:cNvSpPr txBox="1"/>
          <p:nvPr/>
        </p:nvSpPr>
        <p:spPr>
          <a:xfrm>
            <a:off x="10906824" y="8676725"/>
            <a:ext cx="32076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6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5 min or less /month =</a:t>
            </a:r>
            <a:r>
              <a:rPr b="1" i="0" lang="en-US" sz="1336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 1 hour/yea</a:t>
            </a:r>
            <a:r>
              <a:rPr b="0" i="0" lang="en-US" sz="1336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r</a:t>
            </a:r>
            <a:endParaRPr/>
          </a:p>
        </p:txBody>
      </p:sp>
      <p:sp>
        <p:nvSpPr>
          <p:cNvPr id="292" name="Google Shape;292;p8"/>
          <p:cNvSpPr txBox="1"/>
          <p:nvPr/>
        </p:nvSpPr>
        <p:spPr>
          <a:xfrm>
            <a:off x="14481275" y="8358561"/>
            <a:ext cx="3193165" cy="251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1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Review emails for phishing</a:t>
            </a:r>
            <a:endParaRPr/>
          </a:p>
        </p:txBody>
      </p:sp>
      <p:sp>
        <p:nvSpPr>
          <p:cNvPr id="293" name="Google Shape;293;p8"/>
          <p:cNvSpPr txBox="1"/>
          <p:nvPr/>
        </p:nvSpPr>
        <p:spPr>
          <a:xfrm>
            <a:off x="14481275" y="8676713"/>
            <a:ext cx="3207464" cy="178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36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7 seconds/email</a:t>
            </a:r>
            <a:r>
              <a:rPr b="0" i="0" lang="en-US" sz="1336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 x 100 emails &lt; 12 min</a:t>
            </a:r>
            <a:endParaRPr/>
          </a:p>
        </p:txBody>
      </p:sp>
      <p:sp>
        <p:nvSpPr>
          <p:cNvPr id="294" name="Google Shape;294;p8"/>
          <p:cNvSpPr txBox="1"/>
          <p:nvPr/>
        </p:nvSpPr>
        <p:spPr>
          <a:xfrm>
            <a:off x="10899680" y="7367179"/>
            <a:ext cx="3200315" cy="251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1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Multi-Factor Authentication</a:t>
            </a:r>
            <a:endParaRPr/>
          </a:p>
        </p:txBody>
      </p:sp>
      <p:sp>
        <p:nvSpPr>
          <p:cNvPr id="295" name="Google Shape;295;p8"/>
          <p:cNvSpPr txBox="1"/>
          <p:nvPr/>
        </p:nvSpPr>
        <p:spPr>
          <a:xfrm>
            <a:off x="10899680" y="7662651"/>
            <a:ext cx="3207464" cy="178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36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30 seconds/login</a:t>
            </a:r>
            <a:r>
              <a:rPr b="0" i="0" lang="en-US" sz="1336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 x 5 logins = 2.5 min</a:t>
            </a:r>
            <a:endParaRPr/>
          </a:p>
        </p:txBody>
      </p:sp>
      <p:sp>
        <p:nvSpPr>
          <p:cNvPr id="296" name="Google Shape;296;p8"/>
          <p:cNvSpPr txBox="1"/>
          <p:nvPr/>
        </p:nvSpPr>
        <p:spPr>
          <a:xfrm>
            <a:off x="14481275" y="7367179"/>
            <a:ext cx="3207464" cy="251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1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Software Updates</a:t>
            </a:r>
            <a:endParaRPr/>
          </a:p>
        </p:txBody>
      </p:sp>
      <p:sp>
        <p:nvSpPr>
          <p:cNvPr id="297" name="Google Shape;297;p8"/>
          <p:cNvSpPr txBox="1"/>
          <p:nvPr/>
        </p:nvSpPr>
        <p:spPr>
          <a:xfrm>
            <a:off x="14481275" y="7663522"/>
            <a:ext cx="2973958" cy="178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6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Automatic and can be done overnight</a:t>
            </a:r>
            <a:endParaRPr/>
          </a:p>
        </p:txBody>
      </p:sp>
      <p:sp>
        <p:nvSpPr>
          <p:cNvPr id="298" name="Google Shape;298;p8"/>
          <p:cNvSpPr txBox="1"/>
          <p:nvPr/>
        </p:nvSpPr>
        <p:spPr>
          <a:xfrm>
            <a:off x="17774850" y="9849144"/>
            <a:ext cx="191839" cy="177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1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07</a:t>
            </a:r>
            <a:endParaRPr/>
          </a:p>
        </p:txBody>
      </p:sp>
      <p:sp>
        <p:nvSpPr>
          <p:cNvPr id="299" name="Google Shape;299;p8"/>
          <p:cNvSpPr txBox="1"/>
          <p:nvPr/>
        </p:nvSpPr>
        <p:spPr>
          <a:xfrm>
            <a:off x="10666899" y="5419600"/>
            <a:ext cx="1985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5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Convenience</a:t>
            </a:r>
            <a:endParaRPr/>
          </a:p>
        </p:txBody>
      </p:sp>
      <p:sp>
        <p:nvSpPr>
          <p:cNvPr id="300" name="Google Shape;300;p8"/>
          <p:cNvSpPr txBox="1"/>
          <p:nvPr/>
        </p:nvSpPr>
        <p:spPr>
          <a:xfrm>
            <a:off x="13186588" y="5419600"/>
            <a:ext cx="16227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5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Save time</a:t>
            </a:r>
            <a:endParaRPr/>
          </a:p>
        </p:txBody>
      </p:sp>
      <p:sp>
        <p:nvSpPr>
          <p:cNvPr id="301" name="Google Shape;301;p8"/>
          <p:cNvSpPr txBox="1"/>
          <p:nvPr/>
        </p:nvSpPr>
        <p:spPr>
          <a:xfrm>
            <a:off x="15469797" y="5380932"/>
            <a:ext cx="1985436" cy="518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5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Meet an urgent deadline</a:t>
            </a:r>
            <a:endParaRPr/>
          </a:p>
        </p:txBody>
      </p:sp>
      <p:grpSp>
        <p:nvGrpSpPr>
          <p:cNvPr id="302" name="Google Shape;302;p8"/>
          <p:cNvGrpSpPr/>
          <p:nvPr/>
        </p:nvGrpSpPr>
        <p:grpSpPr>
          <a:xfrm>
            <a:off x="11123842" y="4092741"/>
            <a:ext cx="1071514" cy="1071514"/>
            <a:chOff x="0" y="0"/>
            <a:chExt cx="812800" cy="812800"/>
          </a:xfrm>
        </p:grpSpPr>
        <p:sp>
          <p:nvSpPr>
            <p:cNvPr id="303" name="Google Shape;303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8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3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p8"/>
          <p:cNvSpPr txBox="1"/>
          <p:nvPr/>
        </p:nvSpPr>
        <p:spPr>
          <a:xfrm>
            <a:off x="11563900" y="4262123"/>
            <a:ext cx="1914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68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grpSp>
        <p:nvGrpSpPr>
          <p:cNvPr id="306" name="Google Shape;306;p8"/>
          <p:cNvGrpSpPr/>
          <p:nvPr/>
        </p:nvGrpSpPr>
        <p:grpSpPr>
          <a:xfrm>
            <a:off x="13462187" y="4092741"/>
            <a:ext cx="1071519" cy="1071519"/>
            <a:chOff x="0" y="0"/>
            <a:chExt cx="812800" cy="812800"/>
          </a:xfrm>
        </p:grpSpPr>
        <p:sp>
          <p:nvSpPr>
            <p:cNvPr id="307" name="Google Shape;307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A86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8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3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8"/>
          <p:cNvSpPr txBox="1"/>
          <p:nvPr/>
        </p:nvSpPr>
        <p:spPr>
          <a:xfrm>
            <a:off x="13852395" y="4262123"/>
            <a:ext cx="3171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68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grpSp>
        <p:nvGrpSpPr>
          <p:cNvPr id="310" name="Google Shape;310;p8"/>
          <p:cNvGrpSpPr/>
          <p:nvPr/>
        </p:nvGrpSpPr>
        <p:grpSpPr>
          <a:xfrm>
            <a:off x="15826528" y="4092741"/>
            <a:ext cx="1071519" cy="1071519"/>
            <a:chOff x="0" y="0"/>
            <a:chExt cx="812800" cy="812800"/>
          </a:xfrm>
        </p:grpSpPr>
        <p:sp>
          <p:nvSpPr>
            <p:cNvPr id="311" name="Google Shape;311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0CC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8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3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8"/>
          <p:cNvSpPr txBox="1"/>
          <p:nvPr/>
        </p:nvSpPr>
        <p:spPr>
          <a:xfrm>
            <a:off x="16196978" y="4284285"/>
            <a:ext cx="3306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68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314" name="Google Shape;314;p8"/>
          <p:cNvSpPr txBox="1"/>
          <p:nvPr/>
        </p:nvSpPr>
        <p:spPr>
          <a:xfrm>
            <a:off x="13296007" y="9754900"/>
            <a:ext cx="3961061" cy="126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9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https://www.ibm.com/downloads/documents/us-en/107a02e94948f4ec</a:t>
            </a:r>
            <a:endParaRPr/>
          </a:p>
        </p:txBody>
      </p:sp>
      <p:sp>
        <p:nvSpPr>
          <p:cNvPr id="315" name="Google Shape;315;p8"/>
          <p:cNvSpPr txBox="1"/>
          <p:nvPr/>
        </p:nvSpPr>
        <p:spPr>
          <a:xfrm>
            <a:off x="11590734" y="9895342"/>
            <a:ext cx="5666333" cy="126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9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https://www.proofpoint.com/sites/default/files/threat-reports/pfpt-us-tr-state-of-the-phish-2024.pdf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4150" y="2574686"/>
            <a:ext cx="2321666" cy="2321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04150" y="4713588"/>
            <a:ext cx="2321666" cy="232166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9"/>
          <p:cNvSpPr/>
          <p:nvPr/>
        </p:nvSpPr>
        <p:spPr>
          <a:xfrm rot="10418013">
            <a:off x="-2161205" y="7348800"/>
            <a:ext cx="8582414" cy="7219956"/>
          </a:xfrm>
          <a:custGeom>
            <a:rect b="b" l="l" r="r" t="t"/>
            <a:pathLst>
              <a:path extrusionOk="0" h="7219956" w="8582414">
                <a:moveTo>
                  <a:pt x="0" y="0"/>
                </a:moveTo>
                <a:lnTo>
                  <a:pt x="8582414" y="0"/>
                </a:lnTo>
                <a:lnTo>
                  <a:pt x="8582414" y="7219956"/>
                </a:lnTo>
                <a:lnTo>
                  <a:pt x="0" y="7219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p9"/>
          <p:cNvSpPr/>
          <p:nvPr/>
        </p:nvSpPr>
        <p:spPr>
          <a:xfrm flipH="1">
            <a:off x="3434643" y="5228635"/>
            <a:ext cx="313379" cy="4114800"/>
          </a:xfrm>
          <a:custGeom>
            <a:rect b="b" l="l" r="r" t="t"/>
            <a:pathLst>
              <a:path extrusionOk="0" h="4114800" w="313379">
                <a:moveTo>
                  <a:pt x="313379" y="0"/>
                </a:moveTo>
                <a:lnTo>
                  <a:pt x="0" y="0"/>
                </a:lnTo>
                <a:lnTo>
                  <a:pt x="0" y="4114800"/>
                </a:lnTo>
                <a:lnTo>
                  <a:pt x="313379" y="4114800"/>
                </a:lnTo>
                <a:lnTo>
                  <a:pt x="31337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9"/>
          <p:cNvSpPr/>
          <p:nvPr/>
        </p:nvSpPr>
        <p:spPr>
          <a:xfrm>
            <a:off x="668671" y="8585754"/>
            <a:ext cx="2922661" cy="1068100"/>
          </a:xfrm>
          <a:custGeom>
            <a:rect b="b" l="l" r="r" t="t"/>
            <a:pathLst>
              <a:path extrusionOk="0" h="1068100" w="2922661">
                <a:moveTo>
                  <a:pt x="0" y="0"/>
                </a:moveTo>
                <a:lnTo>
                  <a:pt x="2922662" y="0"/>
                </a:lnTo>
                <a:lnTo>
                  <a:pt x="2922662" y="1068100"/>
                </a:lnTo>
                <a:lnTo>
                  <a:pt x="0" y="106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25" name="Google Shape;325;p9"/>
          <p:cNvGrpSpPr/>
          <p:nvPr/>
        </p:nvGrpSpPr>
        <p:grpSpPr>
          <a:xfrm rot="-789381">
            <a:off x="2561459" y="3975507"/>
            <a:ext cx="1268094" cy="3249026"/>
            <a:chOff x="0" y="0"/>
            <a:chExt cx="333984" cy="855711"/>
          </a:xfrm>
        </p:grpSpPr>
        <p:sp>
          <p:nvSpPr>
            <p:cNvPr id="326" name="Google Shape;326;p9"/>
            <p:cNvSpPr/>
            <p:nvPr/>
          </p:nvSpPr>
          <p:spPr>
            <a:xfrm>
              <a:off x="0" y="0"/>
              <a:ext cx="333984" cy="855711"/>
            </a:xfrm>
            <a:custGeom>
              <a:rect b="b" l="l" r="r" t="t"/>
              <a:pathLst>
                <a:path extrusionOk="0" h="855711" w="333984">
                  <a:moveTo>
                    <a:pt x="0" y="0"/>
                  </a:moveTo>
                  <a:lnTo>
                    <a:pt x="333984" y="0"/>
                  </a:lnTo>
                  <a:lnTo>
                    <a:pt x="333984" y="855711"/>
                  </a:lnTo>
                  <a:lnTo>
                    <a:pt x="0" y="8557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27" name="Google Shape;327;p9"/>
            <p:cNvSpPr txBox="1"/>
            <p:nvPr/>
          </p:nvSpPr>
          <p:spPr>
            <a:xfrm>
              <a:off x="0" y="19050"/>
              <a:ext cx="333984" cy="8366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3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9"/>
          <p:cNvGrpSpPr/>
          <p:nvPr/>
        </p:nvGrpSpPr>
        <p:grpSpPr>
          <a:xfrm>
            <a:off x="4064797" y="8310314"/>
            <a:ext cx="1359649" cy="776934"/>
            <a:chOff x="85221" y="0"/>
            <a:chExt cx="1812864" cy="1035912"/>
          </a:xfrm>
        </p:grpSpPr>
        <p:grpSp>
          <p:nvGrpSpPr>
            <p:cNvPr id="329" name="Google Shape;329;p9"/>
            <p:cNvGrpSpPr/>
            <p:nvPr/>
          </p:nvGrpSpPr>
          <p:grpSpPr>
            <a:xfrm rot="-6942155">
              <a:off x="214508" y="371295"/>
              <a:ext cx="509296" cy="607052"/>
              <a:chOff x="27842" y="51006"/>
              <a:chExt cx="553876" cy="660188"/>
            </a:xfrm>
          </p:grpSpPr>
          <p:sp>
            <p:nvSpPr>
              <p:cNvPr id="330" name="Google Shape;330;p9"/>
              <p:cNvSpPr/>
              <p:nvPr/>
            </p:nvSpPr>
            <p:spPr>
              <a:xfrm>
                <a:off x="27842" y="51006"/>
                <a:ext cx="465805" cy="660188"/>
              </a:xfrm>
              <a:custGeom>
                <a:rect b="b" l="l" r="r" t="t"/>
                <a:pathLst>
                  <a:path extrusionOk="0" h="660188" w="633748">
                    <a:moveTo>
                      <a:pt x="352384" y="22250"/>
                    </a:moveTo>
                    <a:lnTo>
                      <a:pt x="626085" y="586926"/>
                    </a:lnTo>
                    <a:cubicBezTo>
                      <a:pt x="633748" y="602735"/>
                      <a:pt x="632737" y="621374"/>
                      <a:pt x="623409" y="636261"/>
                    </a:cubicBezTo>
                    <a:cubicBezTo>
                      <a:pt x="614081" y="651148"/>
                      <a:pt x="597749" y="660188"/>
                      <a:pt x="580181" y="660188"/>
                    </a:cubicBezTo>
                    <a:lnTo>
                      <a:pt x="53566" y="660188"/>
                    </a:lnTo>
                    <a:cubicBezTo>
                      <a:pt x="35998" y="660188"/>
                      <a:pt x="19667" y="651148"/>
                      <a:pt x="10339" y="636261"/>
                    </a:cubicBezTo>
                    <a:cubicBezTo>
                      <a:pt x="1011" y="621374"/>
                      <a:pt x="0" y="602735"/>
                      <a:pt x="7662" y="586926"/>
                    </a:cubicBezTo>
                    <a:lnTo>
                      <a:pt x="281363" y="22250"/>
                    </a:lnTo>
                    <a:cubicBezTo>
                      <a:pt x="287959" y="8642"/>
                      <a:pt x="301752" y="0"/>
                      <a:pt x="316874" y="0"/>
                    </a:cubicBezTo>
                    <a:cubicBezTo>
                      <a:pt x="331996" y="0"/>
                      <a:pt x="345788" y="8642"/>
                      <a:pt x="352384" y="22250"/>
                    </a:cubicBezTo>
                    <a:close/>
                  </a:path>
                </a:pathLst>
              </a:custGeom>
              <a:solidFill>
                <a:srgbClr val="D8E9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9"/>
              <p:cNvSpPr txBox="1"/>
              <p:nvPr/>
            </p:nvSpPr>
            <p:spPr>
              <a:xfrm>
                <a:off x="107726" y="349250"/>
                <a:ext cx="473992" cy="311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9"/>
            <p:cNvGrpSpPr/>
            <p:nvPr/>
          </p:nvGrpSpPr>
          <p:grpSpPr>
            <a:xfrm>
              <a:off x="432099" y="0"/>
              <a:ext cx="1465986" cy="796549"/>
              <a:chOff x="0" y="0"/>
              <a:chExt cx="289577" cy="157343"/>
            </a:xfrm>
          </p:grpSpPr>
          <p:sp>
            <p:nvSpPr>
              <p:cNvPr id="333" name="Google Shape;333;p9"/>
              <p:cNvSpPr/>
              <p:nvPr/>
            </p:nvSpPr>
            <p:spPr>
              <a:xfrm>
                <a:off x="0" y="0"/>
                <a:ext cx="289577" cy="157343"/>
              </a:xfrm>
              <a:custGeom>
                <a:rect b="b" l="l" r="r" t="t"/>
                <a:pathLst>
                  <a:path extrusionOk="0" h="157343" w="289577">
                    <a:moveTo>
                      <a:pt x="78672" y="0"/>
                    </a:moveTo>
                    <a:lnTo>
                      <a:pt x="210906" y="0"/>
                    </a:lnTo>
                    <a:cubicBezTo>
                      <a:pt x="231771" y="0"/>
                      <a:pt x="251781" y="8289"/>
                      <a:pt x="266535" y="23042"/>
                    </a:cubicBezTo>
                    <a:cubicBezTo>
                      <a:pt x="281289" y="37796"/>
                      <a:pt x="289577" y="57807"/>
                      <a:pt x="289577" y="78672"/>
                    </a:cubicBezTo>
                    <a:lnTo>
                      <a:pt x="289577" y="78672"/>
                    </a:lnTo>
                    <a:cubicBezTo>
                      <a:pt x="289577" y="122121"/>
                      <a:pt x="254355" y="157343"/>
                      <a:pt x="210906" y="157343"/>
                    </a:cubicBezTo>
                    <a:lnTo>
                      <a:pt x="78672" y="157343"/>
                    </a:lnTo>
                    <a:cubicBezTo>
                      <a:pt x="57807" y="157343"/>
                      <a:pt x="37796" y="149055"/>
                      <a:pt x="23042" y="134301"/>
                    </a:cubicBezTo>
                    <a:cubicBezTo>
                      <a:pt x="8289" y="119547"/>
                      <a:pt x="0" y="99537"/>
                      <a:pt x="0" y="78672"/>
                    </a:cubicBezTo>
                    <a:lnTo>
                      <a:pt x="0" y="78672"/>
                    </a:lnTo>
                    <a:cubicBezTo>
                      <a:pt x="0" y="57807"/>
                      <a:pt x="8289" y="37796"/>
                      <a:pt x="23042" y="23042"/>
                    </a:cubicBezTo>
                    <a:cubicBezTo>
                      <a:pt x="37796" y="8289"/>
                      <a:pt x="57807" y="0"/>
                      <a:pt x="78672" y="0"/>
                    </a:cubicBezTo>
                    <a:close/>
                  </a:path>
                </a:pathLst>
              </a:custGeom>
              <a:solidFill>
                <a:srgbClr val="D8E9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9"/>
              <p:cNvSpPr txBox="1"/>
              <p:nvPr/>
            </p:nvSpPr>
            <p:spPr>
              <a:xfrm>
                <a:off x="0" y="3396"/>
                <a:ext cx="289500" cy="13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001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857" u="none" cap="none" strike="noStrike">
                    <a:solidFill>
                      <a:srgbClr val="132B5E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Oops</a:t>
                </a:r>
                <a:endParaRPr/>
              </a:p>
            </p:txBody>
          </p:sp>
        </p:grpSp>
      </p:grpSp>
      <p:sp>
        <p:nvSpPr>
          <p:cNvPr id="335" name="Google Shape;335;p9"/>
          <p:cNvSpPr txBox="1"/>
          <p:nvPr/>
        </p:nvSpPr>
        <p:spPr>
          <a:xfrm>
            <a:off x="2130002" y="985430"/>
            <a:ext cx="8877900" cy="15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77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It’s not about common sense — mistakes happen</a:t>
            </a:r>
            <a:endParaRPr/>
          </a:p>
        </p:txBody>
      </p:sp>
      <p:sp>
        <p:nvSpPr>
          <p:cNvPr id="336" name="Google Shape;336;p9"/>
          <p:cNvSpPr txBox="1"/>
          <p:nvPr/>
        </p:nvSpPr>
        <p:spPr>
          <a:xfrm>
            <a:off x="1028700" y="831846"/>
            <a:ext cx="959243" cy="1655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779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endParaRPr/>
          </a:p>
        </p:txBody>
      </p:sp>
      <p:sp>
        <p:nvSpPr>
          <p:cNvPr id="337" name="Google Shape;337;p9"/>
          <p:cNvSpPr txBox="1"/>
          <p:nvPr/>
        </p:nvSpPr>
        <p:spPr>
          <a:xfrm>
            <a:off x="1028700" y="3176195"/>
            <a:ext cx="6860400" cy="3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132B5E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Multitasking</a:t>
            </a:r>
            <a:r>
              <a:rPr b="1" i="0" lang="en-US" sz="24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 and working quickly</a:t>
            </a:r>
            <a:r>
              <a:rPr b="0" i="0" lang="en-US" sz="24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 is a recipe for disaster</a:t>
            </a:r>
            <a:endParaRPr/>
          </a:p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132B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59079" lvl="1" marL="51816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132B5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People know cybersecurity basics but don’t </a:t>
            </a:r>
            <a:r>
              <a:rPr b="1" i="0" lang="en-US" sz="24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make it a habit</a:t>
            </a:r>
            <a:endParaRPr/>
          </a:p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132B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59079" lvl="1" marL="51816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132B5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Employees need </a:t>
            </a:r>
            <a:r>
              <a:rPr b="1" i="0" lang="en-US" sz="24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frequent reminders of why</a:t>
            </a:r>
            <a:r>
              <a:rPr b="0" i="0" lang="en-US" sz="24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 cybersecurity is necessary and relevant to </a:t>
            </a:r>
            <a:r>
              <a:rPr b="0" i="1" lang="en-US" sz="2400" u="none" cap="none" strike="noStrike">
                <a:solidFill>
                  <a:srgbClr val="132B5E"/>
                </a:solidFill>
                <a:latin typeface="Sansita"/>
                <a:ea typeface="Sansita"/>
                <a:cs typeface="Sansita"/>
                <a:sym typeface="Sansita"/>
              </a:rPr>
              <a:t>them</a:t>
            </a:r>
            <a:endParaRPr/>
          </a:p>
        </p:txBody>
      </p:sp>
      <p:sp>
        <p:nvSpPr>
          <p:cNvPr id="338" name="Google Shape;338;p9"/>
          <p:cNvSpPr txBox="1"/>
          <p:nvPr/>
        </p:nvSpPr>
        <p:spPr>
          <a:xfrm>
            <a:off x="12305923" y="3205317"/>
            <a:ext cx="3345209" cy="1079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72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of surveyed users said they took a risky action in 2024</a:t>
            </a:r>
            <a:endParaRPr/>
          </a:p>
        </p:txBody>
      </p:sp>
      <p:sp>
        <p:nvSpPr>
          <p:cNvPr id="339" name="Google Shape;339;p9"/>
          <p:cNvSpPr txBox="1"/>
          <p:nvPr/>
        </p:nvSpPr>
        <p:spPr>
          <a:xfrm>
            <a:off x="12305926" y="5357050"/>
            <a:ext cx="373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72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of users knew they were taking a risky action</a:t>
            </a:r>
            <a:endParaRPr/>
          </a:p>
        </p:txBody>
      </p:sp>
      <p:sp>
        <p:nvSpPr>
          <p:cNvPr id="340" name="Google Shape;340;p9"/>
          <p:cNvSpPr txBox="1"/>
          <p:nvPr/>
        </p:nvSpPr>
        <p:spPr>
          <a:xfrm>
            <a:off x="12305926" y="6362288"/>
            <a:ext cx="37311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43" u="sng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Proofpoint: 2024 State of the Phish</a:t>
            </a:r>
            <a:endParaRPr/>
          </a:p>
        </p:txBody>
      </p:sp>
      <p:sp>
        <p:nvSpPr>
          <p:cNvPr id="341" name="Google Shape;341;p9"/>
          <p:cNvSpPr txBox="1"/>
          <p:nvPr/>
        </p:nvSpPr>
        <p:spPr>
          <a:xfrm>
            <a:off x="6795044" y="8223804"/>
            <a:ext cx="10464256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Plus, technology changes so rapidly, and scams evolve with that technology.</a:t>
            </a:r>
            <a:r>
              <a:rPr b="1" i="0" lang="en-US" sz="24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0" i="0" lang="en-US" sz="2400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Employees need to be up to date on the most recent threats.</a:t>
            </a:r>
            <a:endParaRPr/>
          </a:p>
        </p:txBody>
      </p:sp>
      <p:cxnSp>
        <p:nvCxnSpPr>
          <p:cNvPr id="342" name="Google Shape;342;p9"/>
          <p:cNvCxnSpPr/>
          <p:nvPr/>
        </p:nvCxnSpPr>
        <p:spPr>
          <a:xfrm>
            <a:off x="17521433" y="9703007"/>
            <a:ext cx="445237" cy="0"/>
          </a:xfrm>
          <a:prstGeom prst="straightConnector1">
            <a:avLst/>
          </a:prstGeom>
          <a:noFill/>
          <a:ln cap="flat" cmpd="sng" w="19050">
            <a:solidFill>
              <a:srgbClr val="132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3" name="Google Shape;343;p9"/>
          <p:cNvSpPr txBox="1"/>
          <p:nvPr/>
        </p:nvSpPr>
        <p:spPr>
          <a:xfrm>
            <a:off x="17762909" y="9849144"/>
            <a:ext cx="203780" cy="177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1" u="none" cap="none" strike="noStrike">
                <a:solidFill>
                  <a:srgbClr val="132B5E"/>
                </a:solidFill>
                <a:latin typeface="DM Sans"/>
                <a:ea typeface="DM Sans"/>
                <a:cs typeface="DM Sans"/>
                <a:sym typeface="DM Sans"/>
              </a:rPr>
              <a:t>08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